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8.xml" ContentType="application/vnd.openxmlformats-officedocument.themeOverride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0.xml" ContentType="application/vnd.openxmlformats-officedocument.themeOverride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2.xml" ContentType="application/vnd.openxmlformats-officedocument.themeOverrid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3680" r:id="rId2"/>
  </p:sldMasterIdLst>
  <p:notesMasterIdLst>
    <p:notesMasterId r:id="rId15"/>
  </p:notesMasterIdLst>
  <p:sldIdLst>
    <p:sldId id="279" r:id="rId3"/>
    <p:sldId id="282" r:id="rId4"/>
    <p:sldId id="285" r:id="rId5"/>
    <p:sldId id="288" r:id="rId6"/>
    <p:sldId id="291" r:id="rId7"/>
    <p:sldId id="294" r:id="rId8"/>
    <p:sldId id="297" r:id="rId9"/>
    <p:sldId id="300" r:id="rId10"/>
    <p:sldId id="303" r:id="rId11"/>
    <p:sldId id="306" r:id="rId12"/>
    <p:sldId id="309" r:id="rId13"/>
    <p:sldId id="318" r:id="rId14"/>
  </p:sldIdLst>
  <p:sldSz cx="12192000" cy="6858000"/>
  <p:notesSz cx="6858000" cy="9144000"/>
  <p:custDataLst>
    <p:tags r:id="rId16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FFFFF"/>
    <a:srgbClr val="555555"/>
    <a:srgbClr val="FC9399"/>
    <a:srgbClr val="FB5D66"/>
    <a:srgbClr val="FAC696"/>
    <a:srgbClr val="F68D2E"/>
    <a:srgbClr val="7FBADF"/>
    <a:srgbClr val="E6E6E6"/>
    <a:srgbClr val="0F7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D0AB8E-5A38-4D99-9501-F59FB350E293}" v="91" dt="2020-05-26T14:53:23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32" autoAdjust="0"/>
    <p:restoredTop sz="94672" autoAdjust="0"/>
  </p:normalViewPr>
  <p:slideViewPr>
    <p:cSldViewPr snapToGrid="0">
      <p:cViewPr varScale="1">
        <p:scale>
          <a:sx n="89" d="100"/>
          <a:sy n="89" d="100"/>
        </p:scale>
        <p:origin x="667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9" d="100"/>
          <a:sy n="139" d="100"/>
        </p:scale>
        <p:origin x="455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5.xml"/><Relationship Id="rId4" Type="http://schemas.openxmlformats.org/officeDocument/2006/relationships/package" Target="../embeddings/Microsoft_Excel-kalkylblad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6.xml"/><Relationship Id="rId4" Type="http://schemas.openxmlformats.org/officeDocument/2006/relationships/package" Target="../embeddings/Microsoft_Excel-kalkylblad1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-kalkylblad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-kalkylblad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-kalkylblad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4.xml"/><Relationship Id="rId4" Type="http://schemas.openxmlformats.org/officeDocument/2006/relationships/package" Target="../embeddings/Microsoft_Excel-kalkylblad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688682436943054"/>
          <c:y val="0"/>
          <c:w val="0.63311314582824707"/>
          <c:h val="1"/>
        </c:manualLayout>
      </c:layout>
      <c:barChart>
        <c:barDir val="bar"/>
        <c:grouping val="clustered"/>
        <c:varyColors val="0"/>
        <c:ser>
          <c:idx val="0"/>
          <c:order val="0"/>
          <c:invertIfNegative val="1"/>
          <c:dPt>
            <c:idx val="0"/>
            <c:invertIfNegative val="1"/>
            <c:bubble3D val="0"/>
            <c:spPr>
              <a:solidFill>
                <a:srgbClr val="54A4E4"/>
              </a:solidFill>
            </c:spPr>
          </c:dPt>
          <c:dPt>
            <c:idx val="1"/>
            <c:invertIfNegative val="1"/>
            <c:bubble3D val="0"/>
            <c:spPr>
              <a:solidFill>
                <a:srgbClr val="83E7AF"/>
              </a:solidFill>
            </c:spPr>
          </c:dPt>
          <c:dPt>
            <c:idx val="2"/>
            <c:invertIfNegative val="1"/>
            <c:bubble3D val="0"/>
            <c:spPr>
              <a:solidFill>
                <a:srgbClr val="FFE59F"/>
              </a:solidFill>
            </c:spPr>
          </c:dPt>
          <c:dPt>
            <c:idx val="3"/>
            <c:invertIfNegative val="1"/>
            <c:bubble3D val="0"/>
            <c:spPr>
              <a:solidFill>
                <a:srgbClr val="FE9D93"/>
              </a:solidFill>
            </c:spPr>
          </c:dPt>
          <c:dPt>
            <c:idx val="4"/>
            <c:invertIfNegative val="1"/>
            <c:bubble3D val="0"/>
            <c:spPr>
              <a:solidFill>
                <a:srgbClr val="F6F6F6"/>
              </a:solidFill>
            </c:spPr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Mycket tydlig</c:v>
                </c:pt>
                <c:pt idx="1">
                  <c:v>Tillräckligt tydlig</c:v>
                </c:pt>
                <c:pt idx="2">
                  <c:v>Kan förbättras</c:v>
                </c:pt>
                <c:pt idx="3">
                  <c:v>Måste förbättras</c:v>
                </c:pt>
                <c:pt idx="4">
                  <c:v>Ingen åsikt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38</c:v>
                </c:pt>
                <c:pt idx="1">
                  <c:v>11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236049368"/>
        <c:axId val="236049760"/>
      </c:barChart>
      <c:catAx>
        <c:axId val="236049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8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 smtId="4294967295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pPr>
            <a:endParaRPr lang="sv-SE"/>
          </a:p>
        </c:txPr>
        <c:crossAx val="236049760"/>
        <c:crosses val="autoZero"/>
        <c:auto val="0"/>
        <c:lblAlgn val="ctr"/>
        <c:lblOffset val="100"/>
        <c:noMultiLvlLbl val="0"/>
      </c:catAx>
      <c:valAx>
        <c:axId val="23604976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236049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smtId="4294967295"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31475055217743"/>
          <c:y val="8.2027964293956757E-2"/>
          <c:w val="0.84428179264068604"/>
          <c:h val="0.86696910858154297"/>
        </c:manualLayout>
      </c:layout>
      <c:area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FFFF">
                <a:lumMod val="95000"/>
                <a:alpha val="50000"/>
              </a:srgbClr>
            </a:solidFill>
            <a:ln>
              <a:noFill/>
            </a:ln>
            <a:effectLst/>
          </c:spPr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95</c:v>
                </c:pt>
                <c:pt idx="1">
                  <c:v>95</c:v>
                </c:pt>
                <c:pt idx="2">
                  <c:v>98</c:v>
                </c:pt>
                <c:pt idx="3">
                  <c:v>97</c:v>
                </c:pt>
                <c:pt idx="4">
                  <c:v>99</c:v>
                </c:pt>
                <c:pt idx="5">
                  <c:v>97</c:v>
                </c:pt>
                <c:pt idx="6">
                  <c:v>97</c:v>
                </c:pt>
              </c:numCache>
            </c:numRef>
          </c:val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0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7453008"/>
        <c:axId val="237453400"/>
      </c:areaChart>
      <c:lineChart>
        <c:grouping val="standard"/>
        <c:varyColors val="0"/>
        <c:ser>
          <c:idx val="3"/>
          <c:order val="1"/>
          <c:tx>
            <c:strRef>
              <c:f>Sheet1!$E$1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solidFill>
                <a:sysClr val="window" lastClr="FFFFFF"/>
              </a:solidFill>
              <a:ln w="19050">
                <a:solidFill>
                  <a:sysClr val="window" lastClr="FFFFFF">
                    <a:lumMod val="75000"/>
                  </a:sysClr>
                </a:solidFill>
              </a:ln>
              <a:effectLst/>
            </c:spPr>
          </c:marker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85</c:v>
                </c:pt>
                <c:pt idx="1">
                  <c:v>83</c:v>
                </c:pt>
                <c:pt idx="2">
                  <c:v>85</c:v>
                </c:pt>
                <c:pt idx="3">
                  <c:v>83</c:v>
                </c:pt>
                <c:pt idx="4">
                  <c:v>84</c:v>
                </c:pt>
                <c:pt idx="5">
                  <c:v>82</c:v>
                </c:pt>
                <c:pt idx="6">
                  <c:v>82</c:v>
                </c:pt>
              </c:numCache>
            </c:numRef>
          </c:val>
          <c:smooth val="0"/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1-FA07-4875-A353-E600922465A5}"/>
            </c:ext>
          </c:extLst>
        </c:ser>
        <c:ser>
          <c:idx val="0"/>
          <c:order val="2"/>
          <c:tx>
            <c:strRef>
              <c:f>Sheet1!$C$1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rgbClr val="4D4D4D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AFAFA"/>
              </a:solidFill>
              <a:ln w="19050">
                <a:solidFill>
                  <a:srgbClr val="4D4D4D"/>
                </a:solidFill>
              </a:ln>
              <a:effectLst/>
            </c:spPr>
          </c:marker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95</c:v>
                </c:pt>
                <c:pt idx="1">
                  <c:v>95</c:v>
                </c:pt>
                <c:pt idx="2">
                  <c:v>98</c:v>
                </c:pt>
                <c:pt idx="3">
                  <c:v>97</c:v>
                </c:pt>
                <c:pt idx="4">
                  <c:v>99</c:v>
                </c:pt>
                <c:pt idx="5">
                  <c:v>97</c:v>
                </c:pt>
                <c:pt idx="6">
                  <c:v>97</c:v>
                </c:pt>
              </c:numCache>
            </c:numRef>
          </c:val>
          <c:smooth val="0"/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2-FA07-4875-A353-E600922465A5}"/>
            </c:ext>
          </c:extLst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4A4A49"/>
              </a:solidFill>
              <a:ln w="25400">
                <a:solidFill>
                  <a:schemeClr val="bg1"/>
                </a:solidFill>
              </a:ln>
              <a:effectLst/>
            </c:spPr>
          </c:marker>
          <c:dLbls>
            <c:dLbl>
              <c:idx val="0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solidFill>
                <a:srgbClr val="FFFFFF"/>
              </a:solidFill>
              <a:ln w="19050">
                <a:solidFill>
                  <a:srgbClr val="4A4A49"/>
                </a:solidFill>
              </a:ln>
              <a:effectLst/>
            </c:spPr>
            <c:txPr>
              <a:bodyPr rot="0" spcFirstLastPara="1" vertOverflow="overflow" horzOverflow="overflow" vert="horz" wrap="none" lIns="36000" tIns="36000" rIns="36000" bIns="36000" anchor="ctr" anchorCtr="1">
                <a:spAutoFit/>
              </a:bodyPr>
              <a:lstStyle/>
              <a:p>
                <a:pPr>
                  <a:defRPr sz="1000" b="1" i="0" u="none" strike="noStrike" kern="1200" baseline="0" smtId="4294967295">
                    <a:solidFill>
                      <a:srgbClr val="4A4A49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6">
                  <c:v>97</c:v>
                </c:pt>
              </c:numCache>
            </c:numRef>
          </c:val>
          <c:smooth val="1"/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4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7453008"/>
        <c:axId val="237453400"/>
      </c:lineChart>
      <c:dateAx>
        <c:axId val="237453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[$-41D]mmm\-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37453400"/>
        <c:crosses val="autoZero"/>
        <c:auto val="0"/>
        <c:lblOffset val="100"/>
        <c:baseTimeUnit val="days"/>
        <c:majorUnit val="1"/>
        <c:majorTimeUnit val="months"/>
        <c:minorUnit val="1"/>
        <c:minorTimeUnit val="months"/>
      </c:dateAx>
      <c:valAx>
        <c:axId val="23745340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37453008"/>
        <c:crosses val="autoZero"/>
        <c:crossBetween val="midCat"/>
        <c:majorUnit val="33.33"/>
        <c:minorUnit val="10"/>
      </c:valAx>
      <c:spPr>
        <a:noFill/>
        <a:ln w="9525">
          <a:solidFill>
            <a:sysClr val="window" lastClr="FFFFFF">
              <a:lumMod val="85000"/>
            </a:sysClr>
          </a:solidFill>
        </a:ln>
        <a:effectLst/>
      </c:spPr>
    </c:plotArea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 smtId="4294967295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  <c:userShapes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688682436943054"/>
          <c:y val="0"/>
          <c:w val="0.63311314582824707"/>
          <c:h val="1"/>
        </c:manualLayout>
      </c:layout>
      <c:barChart>
        <c:barDir val="bar"/>
        <c:grouping val="clustered"/>
        <c:varyColors val="0"/>
        <c:ser>
          <c:idx val="0"/>
          <c:order val="0"/>
          <c:invertIfNegative val="1"/>
          <c:dPt>
            <c:idx val="0"/>
            <c:invertIfNegative val="1"/>
            <c:bubble3D val="0"/>
            <c:spPr>
              <a:solidFill>
                <a:srgbClr val="54A4E4"/>
              </a:solidFill>
            </c:spPr>
          </c:dPt>
          <c:dPt>
            <c:idx val="1"/>
            <c:invertIfNegative val="1"/>
            <c:bubble3D val="0"/>
            <c:spPr>
              <a:solidFill>
                <a:srgbClr val="83E7AF"/>
              </a:solidFill>
            </c:spPr>
          </c:dPt>
          <c:dPt>
            <c:idx val="2"/>
            <c:invertIfNegative val="1"/>
            <c:bubble3D val="0"/>
            <c:spPr>
              <a:solidFill>
                <a:srgbClr val="FFE59F"/>
              </a:solidFill>
            </c:spPr>
          </c:dPt>
          <c:dPt>
            <c:idx val="3"/>
            <c:invertIfNegative val="1"/>
            <c:bubble3D val="0"/>
            <c:spPr>
              <a:solidFill>
                <a:srgbClr val="FE9D93"/>
              </a:solidFill>
            </c:spPr>
          </c:dPt>
          <c:dPt>
            <c:idx val="4"/>
            <c:invertIfNegative val="1"/>
            <c:bubble3D val="0"/>
            <c:spPr>
              <a:solidFill>
                <a:srgbClr val="F6F6F6"/>
              </a:solidFill>
            </c:spPr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Känslan är på topp</c:v>
                </c:pt>
                <c:pt idx="1">
                  <c:v>Det är bra</c:v>
                </c:pt>
                <c:pt idx="2">
                  <c:v>Lite nedstämd</c:v>
                </c:pt>
                <c:pt idx="3">
                  <c:v>Det känns inte alls bra</c:v>
                </c:pt>
                <c:pt idx="4">
                  <c:v>Ingen åsikt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33</c:v>
                </c:pt>
                <c:pt idx="1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237454576"/>
        <c:axId val="237454968"/>
      </c:barChart>
      <c:catAx>
        <c:axId val="2374545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8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 smtId="4294967295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pPr>
            <a:endParaRPr lang="sv-SE"/>
          </a:p>
        </c:txPr>
        <c:crossAx val="237454968"/>
        <c:crosses val="autoZero"/>
        <c:auto val="0"/>
        <c:lblAlgn val="ctr"/>
        <c:lblOffset val="100"/>
        <c:noMultiLvlLbl val="0"/>
      </c:catAx>
      <c:valAx>
        <c:axId val="23745496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237454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smtId="4294967295"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31475055217743"/>
          <c:y val="8.2027964293956757E-2"/>
          <c:w val="0.84428179264068604"/>
          <c:h val="0.86696910858154297"/>
        </c:manualLayout>
      </c:layout>
      <c:area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FFFF">
                <a:lumMod val="95000"/>
                <a:alpha val="50000"/>
              </a:srgbClr>
            </a:solidFill>
            <a:ln>
              <a:noFill/>
            </a:ln>
            <a:effectLst/>
          </c:spPr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81</c:v>
                </c:pt>
                <c:pt idx="1">
                  <c:v>88</c:v>
                </c:pt>
                <c:pt idx="2">
                  <c:v>90</c:v>
                </c:pt>
                <c:pt idx="3">
                  <c:v>88</c:v>
                </c:pt>
                <c:pt idx="4">
                  <c:v>91</c:v>
                </c:pt>
                <c:pt idx="5">
                  <c:v>90</c:v>
                </c:pt>
                <c:pt idx="6">
                  <c:v>89</c:v>
                </c:pt>
              </c:numCache>
            </c:numRef>
          </c:val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0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7772944"/>
        <c:axId val="237773336"/>
      </c:areaChart>
      <c:lineChart>
        <c:grouping val="standard"/>
        <c:varyColors val="0"/>
        <c:ser>
          <c:idx val="3"/>
          <c:order val="1"/>
          <c:tx>
            <c:strRef>
              <c:f>Sheet1!$E$1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solidFill>
                <a:sysClr val="window" lastClr="FFFFFF"/>
              </a:solidFill>
              <a:ln w="19050">
                <a:solidFill>
                  <a:sysClr val="window" lastClr="FFFFFF">
                    <a:lumMod val="75000"/>
                  </a:sysClr>
                </a:solidFill>
              </a:ln>
              <a:effectLst/>
            </c:spPr>
          </c:marker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69</c:v>
                </c:pt>
                <c:pt idx="1">
                  <c:v>71</c:v>
                </c:pt>
                <c:pt idx="2">
                  <c:v>73</c:v>
                </c:pt>
                <c:pt idx="3">
                  <c:v>71</c:v>
                </c:pt>
                <c:pt idx="4">
                  <c:v>72</c:v>
                </c:pt>
                <c:pt idx="5">
                  <c:v>68</c:v>
                </c:pt>
                <c:pt idx="6">
                  <c:v>71</c:v>
                </c:pt>
              </c:numCache>
            </c:numRef>
          </c:val>
          <c:smooth val="0"/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1-FA07-4875-A353-E600922465A5}"/>
            </c:ext>
          </c:extLst>
        </c:ser>
        <c:ser>
          <c:idx val="0"/>
          <c:order val="2"/>
          <c:tx>
            <c:strRef>
              <c:f>Sheet1!$C$1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rgbClr val="4D4D4D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AFAFA"/>
              </a:solidFill>
              <a:ln w="19050">
                <a:solidFill>
                  <a:srgbClr val="4D4D4D"/>
                </a:solidFill>
              </a:ln>
              <a:effectLst/>
            </c:spPr>
          </c:marker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81</c:v>
                </c:pt>
                <c:pt idx="1">
                  <c:v>88</c:v>
                </c:pt>
                <c:pt idx="2">
                  <c:v>90</c:v>
                </c:pt>
                <c:pt idx="3">
                  <c:v>88</c:v>
                </c:pt>
                <c:pt idx="4">
                  <c:v>91</c:v>
                </c:pt>
                <c:pt idx="5">
                  <c:v>90</c:v>
                </c:pt>
                <c:pt idx="6">
                  <c:v>89</c:v>
                </c:pt>
              </c:numCache>
            </c:numRef>
          </c:val>
          <c:smooth val="0"/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2-FA07-4875-A353-E600922465A5}"/>
            </c:ext>
          </c:extLst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4A4A49"/>
              </a:solidFill>
              <a:ln w="25400">
                <a:solidFill>
                  <a:schemeClr val="bg1"/>
                </a:solidFill>
              </a:ln>
              <a:effectLst/>
            </c:spPr>
          </c:marker>
          <c:dLbls>
            <c:dLbl>
              <c:idx val="0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solidFill>
                <a:srgbClr val="FFFFFF"/>
              </a:solidFill>
              <a:ln w="19050">
                <a:solidFill>
                  <a:srgbClr val="4A4A49"/>
                </a:solidFill>
              </a:ln>
              <a:effectLst/>
            </c:spPr>
            <c:txPr>
              <a:bodyPr rot="0" spcFirstLastPara="1" vertOverflow="overflow" horzOverflow="overflow" vert="horz" wrap="none" lIns="36000" tIns="36000" rIns="36000" bIns="36000" anchor="ctr" anchorCtr="1">
                <a:spAutoFit/>
              </a:bodyPr>
              <a:lstStyle/>
              <a:p>
                <a:pPr>
                  <a:defRPr sz="1000" b="1" i="0" u="none" strike="noStrike" kern="1200" baseline="0" smtId="4294967295">
                    <a:solidFill>
                      <a:srgbClr val="4A4A49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6">
                  <c:v>89</c:v>
                </c:pt>
              </c:numCache>
            </c:numRef>
          </c:val>
          <c:smooth val="1"/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4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7772944"/>
        <c:axId val="237773336"/>
      </c:lineChart>
      <c:dateAx>
        <c:axId val="2377729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[$-41D]mmm\-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37773336"/>
        <c:crosses val="autoZero"/>
        <c:auto val="0"/>
        <c:lblOffset val="100"/>
        <c:baseTimeUnit val="days"/>
        <c:majorUnit val="1"/>
        <c:majorTimeUnit val="months"/>
        <c:minorUnit val="1"/>
        <c:minorTimeUnit val="months"/>
      </c:dateAx>
      <c:valAx>
        <c:axId val="23777333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37772944"/>
        <c:crosses val="autoZero"/>
        <c:crossBetween val="midCat"/>
        <c:majorUnit val="33.33"/>
        <c:minorUnit val="10"/>
      </c:valAx>
      <c:spPr>
        <a:noFill/>
        <a:ln w="9525">
          <a:solidFill>
            <a:sysClr val="window" lastClr="FFFFFF">
              <a:lumMod val="85000"/>
            </a:sysClr>
          </a:solidFill>
        </a:ln>
        <a:effectLst/>
      </c:spPr>
    </c:plotArea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 smtId="4294967295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31475055217743"/>
          <c:y val="8.2027964293956757E-2"/>
          <c:w val="0.84428179264068604"/>
          <c:h val="0.86696910858154297"/>
        </c:manualLayout>
      </c:layout>
      <c:area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FFFF">
                <a:lumMod val="95000"/>
                <a:alpha val="50000"/>
              </a:srgbClr>
            </a:solidFill>
            <a:ln>
              <a:noFill/>
            </a:ln>
            <a:effectLst/>
          </c:spPr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83</c:v>
                </c:pt>
                <c:pt idx="1">
                  <c:v>87</c:v>
                </c:pt>
                <c:pt idx="2">
                  <c:v>89</c:v>
                </c:pt>
                <c:pt idx="3">
                  <c:v>89</c:v>
                </c:pt>
                <c:pt idx="4">
                  <c:v>92</c:v>
                </c:pt>
                <c:pt idx="5">
                  <c:v>91</c:v>
                </c:pt>
                <c:pt idx="6">
                  <c:v>91</c:v>
                </c:pt>
              </c:numCache>
            </c:numRef>
          </c:val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0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6050544"/>
        <c:axId val="236050936"/>
      </c:areaChart>
      <c:lineChart>
        <c:grouping val="standard"/>
        <c:varyColors val="0"/>
        <c:ser>
          <c:idx val="3"/>
          <c:order val="1"/>
          <c:tx>
            <c:strRef>
              <c:f>Sheet1!$E$1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solidFill>
                <a:sysClr val="window" lastClr="FFFFFF"/>
              </a:solidFill>
              <a:ln w="19050">
                <a:solidFill>
                  <a:sysClr val="window" lastClr="FFFFFF">
                    <a:lumMod val="75000"/>
                  </a:sysClr>
                </a:solidFill>
              </a:ln>
              <a:effectLst/>
            </c:spPr>
          </c:marker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67</c:v>
                </c:pt>
                <c:pt idx="1">
                  <c:v>68</c:v>
                </c:pt>
                <c:pt idx="2">
                  <c:v>70</c:v>
                </c:pt>
                <c:pt idx="3">
                  <c:v>66</c:v>
                </c:pt>
                <c:pt idx="4">
                  <c:v>68</c:v>
                </c:pt>
                <c:pt idx="5">
                  <c:v>67</c:v>
                </c:pt>
                <c:pt idx="6">
                  <c:v>68</c:v>
                </c:pt>
              </c:numCache>
            </c:numRef>
          </c:val>
          <c:smooth val="0"/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1-FA07-4875-A353-E600922465A5}"/>
            </c:ext>
          </c:extLst>
        </c:ser>
        <c:ser>
          <c:idx val="0"/>
          <c:order val="2"/>
          <c:tx>
            <c:strRef>
              <c:f>Sheet1!$C$1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rgbClr val="4D4D4D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AFAFA"/>
              </a:solidFill>
              <a:ln w="19050">
                <a:solidFill>
                  <a:srgbClr val="4D4D4D"/>
                </a:solidFill>
              </a:ln>
              <a:effectLst/>
            </c:spPr>
          </c:marker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83</c:v>
                </c:pt>
                <c:pt idx="1">
                  <c:v>87</c:v>
                </c:pt>
                <c:pt idx="2">
                  <c:v>89</c:v>
                </c:pt>
                <c:pt idx="3">
                  <c:v>89</c:v>
                </c:pt>
                <c:pt idx="4">
                  <c:v>92</c:v>
                </c:pt>
                <c:pt idx="5">
                  <c:v>91</c:v>
                </c:pt>
                <c:pt idx="6">
                  <c:v>91</c:v>
                </c:pt>
              </c:numCache>
            </c:numRef>
          </c:val>
          <c:smooth val="0"/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2-FA07-4875-A353-E600922465A5}"/>
            </c:ext>
          </c:extLst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4A4A49"/>
              </a:solidFill>
              <a:ln w="25400">
                <a:solidFill>
                  <a:schemeClr val="bg1"/>
                </a:solidFill>
              </a:ln>
              <a:effectLst/>
            </c:spPr>
          </c:marker>
          <c:dLbls>
            <c:dLbl>
              <c:idx val="0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solidFill>
                <a:srgbClr val="FFFFFF"/>
              </a:solidFill>
              <a:ln w="19050">
                <a:solidFill>
                  <a:srgbClr val="4A4A49"/>
                </a:solidFill>
              </a:ln>
              <a:effectLst/>
            </c:spPr>
            <c:txPr>
              <a:bodyPr rot="0" spcFirstLastPara="1" vertOverflow="overflow" horzOverflow="overflow" vert="horz" wrap="none" lIns="36000" tIns="36000" rIns="36000" bIns="36000" anchor="ctr" anchorCtr="1">
                <a:spAutoFit/>
              </a:bodyPr>
              <a:lstStyle/>
              <a:p>
                <a:pPr>
                  <a:defRPr sz="1000" b="1" i="0" u="none" strike="noStrike" kern="1200" baseline="0" smtId="4294967295">
                    <a:solidFill>
                      <a:srgbClr val="4A4A49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6">
                  <c:v>91</c:v>
                </c:pt>
              </c:numCache>
            </c:numRef>
          </c:val>
          <c:smooth val="1"/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4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050544"/>
        <c:axId val="236050936"/>
      </c:lineChart>
      <c:dateAx>
        <c:axId val="236050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[$-41D]mmm\-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36050936"/>
        <c:crosses val="autoZero"/>
        <c:auto val="0"/>
        <c:lblOffset val="100"/>
        <c:baseTimeUnit val="days"/>
        <c:majorUnit val="1"/>
        <c:majorTimeUnit val="months"/>
        <c:minorUnit val="1"/>
        <c:minorTimeUnit val="months"/>
      </c:dateAx>
      <c:valAx>
        <c:axId val="23605093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36050544"/>
        <c:crosses val="autoZero"/>
        <c:crossBetween val="midCat"/>
        <c:majorUnit val="33.33"/>
        <c:minorUnit val="10"/>
      </c:valAx>
      <c:spPr>
        <a:noFill/>
        <a:ln w="9525">
          <a:solidFill>
            <a:sysClr val="window" lastClr="FFFFFF">
              <a:lumMod val="85000"/>
            </a:sysClr>
          </a:solidFill>
        </a:ln>
        <a:effectLst/>
      </c:spPr>
    </c:plotArea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 smtId="4294967295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688682436943054"/>
          <c:y val="0"/>
          <c:w val="0.63311314582824707"/>
          <c:h val="1"/>
        </c:manualLayout>
      </c:layout>
      <c:barChart>
        <c:barDir val="bar"/>
        <c:grouping val="clustered"/>
        <c:varyColors val="0"/>
        <c:ser>
          <c:idx val="0"/>
          <c:order val="0"/>
          <c:invertIfNegative val="1"/>
          <c:dPt>
            <c:idx val="0"/>
            <c:invertIfNegative val="1"/>
            <c:bubble3D val="0"/>
            <c:spPr>
              <a:solidFill>
                <a:srgbClr val="54A4E4"/>
              </a:solidFill>
            </c:spPr>
          </c:dPt>
          <c:dPt>
            <c:idx val="1"/>
            <c:invertIfNegative val="1"/>
            <c:bubble3D val="0"/>
            <c:spPr>
              <a:solidFill>
                <a:srgbClr val="83E7AF"/>
              </a:solidFill>
            </c:spPr>
          </c:dPt>
          <c:dPt>
            <c:idx val="2"/>
            <c:invertIfNegative val="1"/>
            <c:bubble3D val="0"/>
            <c:spPr>
              <a:solidFill>
                <a:srgbClr val="FFE59F"/>
              </a:solidFill>
            </c:spPr>
          </c:dPt>
          <c:dPt>
            <c:idx val="3"/>
            <c:invertIfNegative val="1"/>
            <c:bubble3D val="0"/>
            <c:spPr>
              <a:solidFill>
                <a:srgbClr val="FE9D93"/>
              </a:solidFill>
            </c:spPr>
          </c:dPt>
          <c:dPt>
            <c:idx val="4"/>
            <c:invertIfNegative val="1"/>
            <c:bubble3D val="0"/>
            <c:spPr>
              <a:solidFill>
                <a:srgbClr val="F6F6F6"/>
              </a:solidFill>
            </c:spPr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Helt och hållet</c:v>
                </c:pt>
                <c:pt idx="1">
                  <c:v>Huvudsakligen</c:v>
                </c:pt>
                <c:pt idx="2">
                  <c:v>Delvis</c:v>
                </c:pt>
                <c:pt idx="3">
                  <c:v>Inte alls</c:v>
                </c:pt>
                <c:pt idx="4">
                  <c:v>Ingen åsikt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41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236697832"/>
        <c:axId val="236698224"/>
      </c:barChart>
      <c:catAx>
        <c:axId val="2366978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8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 smtId="4294967295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pPr>
            <a:endParaRPr lang="sv-SE"/>
          </a:p>
        </c:txPr>
        <c:crossAx val="236698224"/>
        <c:crosses val="autoZero"/>
        <c:auto val="0"/>
        <c:lblAlgn val="ctr"/>
        <c:lblOffset val="100"/>
        <c:noMultiLvlLbl val="0"/>
      </c:catAx>
      <c:valAx>
        <c:axId val="23669822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236697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smtId="4294967295"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31475055217743"/>
          <c:y val="8.2027964293956757E-2"/>
          <c:w val="0.84428179264068604"/>
          <c:h val="0.86696910858154297"/>
        </c:manualLayout>
      </c:layout>
      <c:area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FFFF">
                <a:lumMod val="95000"/>
                <a:alpha val="50000"/>
              </a:srgbClr>
            </a:solidFill>
            <a:ln>
              <a:noFill/>
            </a:ln>
            <a:effectLst/>
          </c:spPr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86</c:v>
                </c:pt>
                <c:pt idx="1">
                  <c:v>86</c:v>
                </c:pt>
                <c:pt idx="2">
                  <c:v>94</c:v>
                </c:pt>
                <c:pt idx="3">
                  <c:v>91</c:v>
                </c:pt>
                <c:pt idx="4">
                  <c:v>97</c:v>
                </c:pt>
                <c:pt idx="5">
                  <c:v>92</c:v>
                </c:pt>
                <c:pt idx="6">
                  <c:v>94</c:v>
                </c:pt>
              </c:numCache>
            </c:numRef>
          </c:val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0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6699008"/>
        <c:axId val="236699400"/>
      </c:areaChart>
      <c:lineChart>
        <c:grouping val="standard"/>
        <c:varyColors val="0"/>
        <c:ser>
          <c:idx val="3"/>
          <c:order val="1"/>
          <c:tx>
            <c:strRef>
              <c:f>Sheet1!$E$1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solidFill>
                <a:sysClr val="window" lastClr="FFFFFF"/>
              </a:solidFill>
              <a:ln w="19050">
                <a:solidFill>
                  <a:sysClr val="window" lastClr="FFFFFF">
                    <a:lumMod val="75000"/>
                  </a:sysClr>
                </a:solidFill>
              </a:ln>
              <a:effectLst/>
            </c:spPr>
          </c:marker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68</c:v>
                </c:pt>
                <c:pt idx="1">
                  <c:v>69</c:v>
                </c:pt>
                <c:pt idx="2">
                  <c:v>71</c:v>
                </c:pt>
                <c:pt idx="3">
                  <c:v>68</c:v>
                </c:pt>
                <c:pt idx="4">
                  <c:v>70</c:v>
                </c:pt>
                <c:pt idx="5">
                  <c:v>69</c:v>
                </c:pt>
                <c:pt idx="6">
                  <c:v>70</c:v>
                </c:pt>
              </c:numCache>
            </c:numRef>
          </c:val>
          <c:smooth val="0"/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1-FA07-4875-A353-E600922465A5}"/>
            </c:ext>
          </c:extLst>
        </c:ser>
        <c:ser>
          <c:idx val="0"/>
          <c:order val="2"/>
          <c:tx>
            <c:strRef>
              <c:f>Sheet1!$C$1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rgbClr val="4D4D4D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AFAFA"/>
              </a:solidFill>
              <a:ln w="19050">
                <a:solidFill>
                  <a:srgbClr val="4D4D4D"/>
                </a:solidFill>
              </a:ln>
              <a:effectLst/>
            </c:spPr>
          </c:marker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86</c:v>
                </c:pt>
                <c:pt idx="1">
                  <c:v>86</c:v>
                </c:pt>
                <c:pt idx="2">
                  <c:v>94</c:v>
                </c:pt>
                <c:pt idx="3">
                  <c:v>91</c:v>
                </c:pt>
                <c:pt idx="4">
                  <c:v>97</c:v>
                </c:pt>
                <c:pt idx="5">
                  <c:v>92</c:v>
                </c:pt>
                <c:pt idx="6">
                  <c:v>94</c:v>
                </c:pt>
              </c:numCache>
            </c:numRef>
          </c:val>
          <c:smooth val="0"/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2-FA07-4875-A353-E600922465A5}"/>
            </c:ext>
          </c:extLst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4A4A49"/>
              </a:solidFill>
              <a:ln w="25400">
                <a:solidFill>
                  <a:schemeClr val="bg1"/>
                </a:solidFill>
              </a:ln>
              <a:effectLst/>
            </c:spPr>
          </c:marker>
          <c:dLbls>
            <c:dLbl>
              <c:idx val="0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solidFill>
                <a:srgbClr val="FFFFFF"/>
              </a:solidFill>
              <a:ln w="19050">
                <a:solidFill>
                  <a:srgbClr val="4A4A49"/>
                </a:solidFill>
              </a:ln>
              <a:effectLst/>
            </c:spPr>
            <c:txPr>
              <a:bodyPr rot="0" spcFirstLastPara="1" vertOverflow="overflow" horzOverflow="overflow" vert="horz" wrap="none" lIns="36000" tIns="36000" rIns="36000" bIns="36000" anchor="ctr" anchorCtr="1">
                <a:spAutoFit/>
              </a:bodyPr>
              <a:lstStyle/>
              <a:p>
                <a:pPr>
                  <a:defRPr sz="1000" b="1" i="0" u="none" strike="noStrike" kern="1200" baseline="0" smtId="4294967295">
                    <a:solidFill>
                      <a:srgbClr val="4A4A49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6">
                  <c:v>94</c:v>
                </c:pt>
              </c:numCache>
            </c:numRef>
          </c:val>
          <c:smooth val="1"/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4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699008"/>
        <c:axId val="236699400"/>
      </c:lineChart>
      <c:dateAx>
        <c:axId val="236699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[$-41D]mmm\-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36699400"/>
        <c:crosses val="autoZero"/>
        <c:auto val="0"/>
        <c:lblOffset val="100"/>
        <c:baseTimeUnit val="days"/>
        <c:majorUnit val="1"/>
        <c:majorTimeUnit val="months"/>
        <c:minorUnit val="1"/>
        <c:minorTimeUnit val="months"/>
      </c:dateAx>
      <c:valAx>
        <c:axId val="23669940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36699008"/>
        <c:crosses val="autoZero"/>
        <c:crossBetween val="midCat"/>
        <c:majorUnit val="33.33"/>
        <c:minorUnit val="10"/>
      </c:valAx>
      <c:spPr>
        <a:noFill/>
        <a:ln w="9525">
          <a:solidFill>
            <a:sysClr val="window" lastClr="FFFFFF">
              <a:lumMod val="85000"/>
            </a:sysClr>
          </a:solidFill>
        </a:ln>
        <a:effectLst/>
      </c:spPr>
    </c:plotArea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 smtId="4294967295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688682436943054"/>
          <c:y val="0"/>
          <c:w val="0.63311314582824707"/>
          <c:h val="1"/>
        </c:manualLayout>
      </c:layout>
      <c:barChart>
        <c:barDir val="bar"/>
        <c:grouping val="clustered"/>
        <c:varyColors val="0"/>
        <c:ser>
          <c:idx val="0"/>
          <c:order val="0"/>
          <c:invertIfNegative val="1"/>
          <c:dPt>
            <c:idx val="0"/>
            <c:invertIfNegative val="1"/>
            <c:bubble3D val="0"/>
            <c:spPr>
              <a:solidFill>
                <a:srgbClr val="54A4E4"/>
              </a:solidFill>
            </c:spPr>
          </c:dPt>
          <c:dPt>
            <c:idx val="1"/>
            <c:invertIfNegative val="1"/>
            <c:bubble3D val="0"/>
            <c:spPr>
              <a:solidFill>
                <a:srgbClr val="83E7AF"/>
              </a:solidFill>
            </c:spPr>
          </c:dPt>
          <c:dPt>
            <c:idx val="2"/>
            <c:invertIfNegative val="1"/>
            <c:bubble3D val="0"/>
            <c:spPr>
              <a:solidFill>
                <a:srgbClr val="FFE59F"/>
              </a:solidFill>
            </c:spPr>
          </c:dPt>
          <c:dPt>
            <c:idx val="3"/>
            <c:invertIfNegative val="1"/>
            <c:bubble3D val="0"/>
            <c:spPr>
              <a:solidFill>
                <a:srgbClr val="FE9D93"/>
              </a:solidFill>
            </c:spPr>
          </c:dPt>
          <c:dPt>
            <c:idx val="4"/>
            <c:invertIfNegative val="1"/>
            <c:bubble3D val="0"/>
            <c:spPr>
              <a:solidFill>
                <a:srgbClr val="F6F6F6"/>
              </a:solidFill>
            </c:spPr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Allt är på plats</c:v>
                </c:pt>
                <c:pt idx="1">
                  <c:v>Det fungerar</c:v>
                </c:pt>
                <c:pt idx="2">
                  <c:v>Utrymme för förbättringar</c:v>
                </c:pt>
                <c:pt idx="3">
                  <c:v>Nödvändigt med förbättringar</c:v>
                </c:pt>
                <c:pt idx="4">
                  <c:v>Ingen åsikt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43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236700576"/>
        <c:axId val="236700968"/>
      </c:barChart>
      <c:catAx>
        <c:axId val="2367005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8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 smtId="4294967295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pPr>
            <a:endParaRPr lang="sv-SE"/>
          </a:p>
        </c:txPr>
        <c:crossAx val="236700968"/>
        <c:crosses val="autoZero"/>
        <c:auto val="0"/>
        <c:lblAlgn val="ctr"/>
        <c:lblOffset val="100"/>
        <c:noMultiLvlLbl val="0"/>
      </c:catAx>
      <c:valAx>
        <c:axId val="23670096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236700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smtId="4294967295"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31475055217743"/>
          <c:y val="8.2027964293956757E-2"/>
          <c:w val="0.84428179264068604"/>
          <c:h val="0.86696910858154297"/>
        </c:manualLayout>
      </c:layout>
      <c:area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FFFF">
                <a:lumMod val="95000"/>
                <a:alpha val="50000"/>
              </a:srgbClr>
            </a:solidFill>
            <a:ln>
              <a:noFill/>
            </a:ln>
            <a:effectLst/>
          </c:spPr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84</c:v>
                </c:pt>
                <c:pt idx="1">
                  <c:v>85</c:v>
                </c:pt>
                <c:pt idx="2">
                  <c:v>93</c:v>
                </c:pt>
                <c:pt idx="3">
                  <c:v>92</c:v>
                </c:pt>
                <c:pt idx="4">
                  <c:v>95</c:v>
                </c:pt>
                <c:pt idx="5">
                  <c:v>93</c:v>
                </c:pt>
                <c:pt idx="6">
                  <c:v>95</c:v>
                </c:pt>
              </c:numCache>
            </c:numRef>
          </c:val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0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6923136"/>
        <c:axId val="236923528"/>
      </c:areaChart>
      <c:lineChart>
        <c:grouping val="standard"/>
        <c:varyColors val="0"/>
        <c:ser>
          <c:idx val="3"/>
          <c:order val="1"/>
          <c:tx>
            <c:strRef>
              <c:f>Sheet1!$E$1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solidFill>
                <a:sysClr val="window" lastClr="FFFFFF"/>
              </a:solidFill>
              <a:ln w="19050">
                <a:solidFill>
                  <a:sysClr val="window" lastClr="FFFFFF">
                    <a:lumMod val="75000"/>
                  </a:sysClr>
                </a:solidFill>
              </a:ln>
              <a:effectLst/>
            </c:spPr>
          </c:marker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69</c:v>
                </c:pt>
                <c:pt idx="1">
                  <c:v>70</c:v>
                </c:pt>
                <c:pt idx="2">
                  <c:v>73</c:v>
                </c:pt>
                <c:pt idx="3">
                  <c:v>70</c:v>
                </c:pt>
                <c:pt idx="4">
                  <c:v>72</c:v>
                </c:pt>
                <c:pt idx="5">
                  <c:v>71</c:v>
                </c:pt>
                <c:pt idx="6">
                  <c:v>72</c:v>
                </c:pt>
              </c:numCache>
            </c:numRef>
          </c:val>
          <c:smooth val="0"/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1-FA07-4875-A353-E600922465A5}"/>
            </c:ext>
          </c:extLst>
        </c:ser>
        <c:ser>
          <c:idx val="0"/>
          <c:order val="2"/>
          <c:tx>
            <c:strRef>
              <c:f>Sheet1!$C$1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rgbClr val="4D4D4D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AFAFA"/>
              </a:solidFill>
              <a:ln w="19050">
                <a:solidFill>
                  <a:srgbClr val="4D4D4D"/>
                </a:solidFill>
              </a:ln>
              <a:effectLst/>
            </c:spPr>
          </c:marker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84</c:v>
                </c:pt>
                <c:pt idx="1">
                  <c:v>85</c:v>
                </c:pt>
                <c:pt idx="2">
                  <c:v>93</c:v>
                </c:pt>
                <c:pt idx="3">
                  <c:v>92</c:v>
                </c:pt>
                <c:pt idx="4">
                  <c:v>95</c:v>
                </c:pt>
                <c:pt idx="5">
                  <c:v>93</c:v>
                </c:pt>
                <c:pt idx="6">
                  <c:v>95</c:v>
                </c:pt>
              </c:numCache>
            </c:numRef>
          </c:val>
          <c:smooth val="0"/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2-FA07-4875-A353-E600922465A5}"/>
            </c:ext>
          </c:extLst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4A4A49"/>
              </a:solidFill>
              <a:ln w="25400">
                <a:solidFill>
                  <a:schemeClr val="bg1"/>
                </a:solidFill>
              </a:ln>
              <a:effectLst/>
            </c:spPr>
          </c:marker>
          <c:dLbls>
            <c:dLbl>
              <c:idx val="0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solidFill>
                <a:srgbClr val="FFFFFF"/>
              </a:solidFill>
              <a:ln w="19050">
                <a:solidFill>
                  <a:srgbClr val="4A4A49"/>
                </a:solidFill>
              </a:ln>
              <a:effectLst/>
            </c:spPr>
            <c:txPr>
              <a:bodyPr rot="0" spcFirstLastPara="1" vertOverflow="overflow" horzOverflow="overflow" vert="horz" wrap="none" lIns="36000" tIns="36000" rIns="36000" bIns="36000" anchor="ctr" anchorCtr="1">
                <a:spAutoFit/>
              </a:bodyPr>
              <a:lstStyle/>
              <a:p>
                <a:pPr>
                  <a:defRPr sz="1000" b="1" i="0" u="none" strike="noStrike" kern="1200" baseline="0" smtId="4294967295">
                    <a:solidFill>
                      <a:srgbClr val="4A4A49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6">
                  <c:v>95</c:v>
                </c:pt>
              </c:numCache>
            </c:numRef>
          </c:val>
          <c:smooth val="1"/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4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923136"/>
        <c:axId val="236923528"/>
      </c:lineChart>
      <c:dateAx>
        <c:axId val="236923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[$-41D]mmm\-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36923528"/>
        <c:crosses val="autoZero"/>
        <c:auto val="0"/>
        <c:lblOffset val="100"/>
        <c:baseTimeUnit val="days"/>
        <c:majorUnit val="1"/>
        <c:majorTimeUnit val="months"/>
        <c:minorUnit val="1"/>
        <c:minorTimeUnit val="months"/>
      </c:dateAx>
      <c:valAx>
        <c:axId val="236923528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36923136"/>
        <c:crosses val="autoZero"/>
        <c:crossBetween val="midCat"/>
        <c:majorUnit val="33.33"/>
        <c:minorUnit val="10"/>
      </c:valAx>
      <c:spPr>
        <a:noFill/>
        <a:ln w="9525">
          <a:solidFill>
            <a:sysClr val="window" lastClr="FFFFFF">
              <a:lumMod val="85000"/>
            </a:sysClr>
          </a:solidFill>
        </a:ln>
        <a:effectLst/>
      </c:spPr>
    </c:plotArea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 smtId="4294967295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688682436943054"/>
          <c:y val="0"/>
          <c:w val="0.63311314582824707"/>
          <c:h val="1"/>
        </c:manualLayout>
      </c:layout>
      <c:barChart>
        <c:barDir val="bar"/>
        <c:grouping val="clustered"/>
        <c:varyColors val="0"/>
        <c:ser>
          <c:idx val="0"/>
          <c:order val="0"/>
          <c:invertIfNegative val="1"/>
          <c:dPt>
            <c:idx val="0"/>
            <c:invertIfNegative val="1"/>
            <c:bubble3D val="0"/>
            <c:spPr>
              <a:solidFill>
                <a:srgbClr val="54A4E4"/>
              </a:solidFill>
            </c:spPr>
          </c:dPt>
          <c:dPt>
            <c:idx val="1"/>
            <c:invertIfNegative val="1"/>
            <c:bubble3D val="0"/>
            <c:spPr>
              <a:solidFill>
                <a:srgbClr val="83E7AF"/>
              </a:solidFill>
            </c:spPr>
          </c:dPt>
          <c:dPt>
            <c:idx val="2"/>
            <c:invertIfNegative val="1"/>
            <c:bubble3D val="0"/>
            <c:spPr>
              <a:solidFill>
                <a:srgbClr val="FFE59F"/>
              </a:solidFill>
            </c:spPr>
          </c:dPt>
          <c:dPt>
            <c:idx val="3"/>
            <c:invertIfNegative val="1"/>
            <c:bubble3D val="0"/>
            <c:spPr>
              <a:solidFill>
                <a:srgbClr val="FE9D93"/>
              </a:solidFill>
            </c:spPr>
          </c:dPt>
          <c:dPt>
            <c:idx val="4"/>
            <c:invertIfNegative val="1"/>
            <c:bubble3D val="0"/>
            <c:spPr>
              <a:solidFill>
                <a:srgbClr val="F6F6F6"/>
              </a:solidFill>
            </c:spPr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Det är OK</c:v>
                </c:pt>
                <c:pt idx="1">
                  <c:v>Lite stressigt</c:v>
                </c:pt>
                <c:pt idx="2">
                  <c:v>Det är kämpigt</c:v>
                </c:pt>
                <c:pt idx="3">
                  <c:v>Situationen är ohållbar</c:v>
                </c:pt>
                <c:pt idx="4">
                  <c:v>Ingen åsikt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42</c:v>
                </c:pt>
                <c:pt idx="1">
                  <c:v>7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236924704"/>
        <c:axId val="236925096"/>
      </c:barChart>
      <c:catAx>
        <c:axId val="2369247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8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 smtId="4294967295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pPr>
            <a:endParaRPr lang="sv-SE"/>
          </a:p>
        </c:txPr>
        <c:crossAx val="236925096"/>
        <c:crosses val="autoZero"/>
        <c:auto val="0"/>
        <c:lblAlgn val="ctr"/>
        <c:lblOffset val="100"/>
        <c:noMultiLvlLbl val="0"/>
      </c:catAx>
      <c:valAx>
        <c:axId val="23692509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23692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smtId="4294967295"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31475055217743"/>
          <c:y val="8.2027964293956757E-2"/>
          <c:w val="0.84428179264068604"/>
          <c:h val="0.86696910858154297"/>
        </c:manualLayout>
      </c:layout>
      <c:area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FFFF">
                <a:lumMod val="95000"/>
                <a:alpha val="50000"/>
              </a:srgbClr>
            </a:solidFill>
            <a:ln>
              <a:noFill/>
            </a:ln>
            <a:effectLst/>
          </c:spPr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87</c:v>
                </c:pt>
                <c:pt idx="1">
                  <c:v>87</c:v>
                </c:pt>
                <c:pt idx="2">
                  <c:v>93</c:v>
                </c:pt>
                <c:pt idx="3">
                  <c:v>91</c:v>
                </c:pt>
                <c:pt idx="4">
                  <c:v>95</c:v>
                </c:pt>
                <c:pt idx="5">
                  <c:v>95</c:v>
                </c:pt>
                <c:pt idx="6">
                  <c:v>94</c:v>
                </c:pt>
              </c:numCache>
            </c:numRef>
          </c:val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0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6925880"/>
        <c:axId val="236926272"/>
      </c:areaChart>
      <c:lineChart>
        <c:grouping val="standard"/>
        <c:varyColors val="0"/>
        <c:ser>
          <c:idx val="3"/>
          <c:order val="1"/>
          <c:tx>
            <c:strRef>
              <c:f>Sheet1!$E$1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ysClr val="window" lastClr="FFFFFF">
                  <a:lumMod val="75000"/>
                </a:sysClr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solidFill>
                <a:sysClr val="window" lastClr="FFFFFF"/>
              </a:solidFill>
              <a:ln w="19050">
                <a:solidFill>
                  <a:sysClr val="window" lastClr="FFFFFF">
                    <a:lumMod val="75000"/>
                  </a:sysClr>
                </a:solidFill>
              </a:ln>
              <a:effectLst/>
            </c:spPr>
          </c:marker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76</c:v>
                </c:pt>
                <c:pt idx="1">
                  <c:v>75</c:v>
                </c:pt>
                <c:pt idx="2">
                  <c:v>77</c:v>
                </c:pt>
                <c:pt idx="3">
                  <c:v>77</c:v>
                </c:pt>
                <c:pt idx="4">
                  <c:v>79</c:v>
                </c:pt>
                <c:pt idx="5">
                  <c:v>79</c:v>
                </c:pt>
                <c:pt idx="6">
                  <c:v>79</c:v>
                </c:pt>
              </c:numCache>
            </c:numRef>
          </c:val>
          <c:smooth val="0"/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1-FA07-4875-A353-E600922465A5}"/>
            </c:ext>
          </c:extLst>
        </c:ser>
        <c:ser>
          <c:idx val="0"/>
          <c:order val="2"/>
          <c:tx>
            <c:strRef>
              <c:f>Sheet1!$C$1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rgbClr val="4D4D4D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AFAFA"/>
              </a:solidFill>
              <a:ln w="19050">
                <a:solidFill>
                  <a:srgbClr val="4D4D4D"/>
                </a:solidFill>
              </a:ln>
              <a:effectLst/>
            </c:spPr>
          </c:marker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87</c:v>
                </c:pt>
                <c:pt idx="1">
                  <c:v>87</c:v>
                </c:pt>
                <c:pt idx="2">
                  <c:v>93</c:v>
                </c:pt>
                <c:pt idx="3">
                  <c:v>91</c:v>
                </c:pt>
                <c:pt idx="4">
                  <c:v>95</c:v>
                </c:pt>
                <c:pt idx="5">
                  <c:v>95</c:v>
                </c:pt>
                <c:pt idx="6">
                  <c:v>94</c:v>
                </c:pt>
              </c:numCache>
            </c:numRef>
          </c:val>
          <c:smooth val="0"/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2-FA07-4875-A353-E600922465A5}"/>
            </c:ext>
          </c:extLst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4A4A49"/>
              </a:solidFill>
              <a:ln w="25400">
                <a:solidFill>
                  <a:schemeClr val="bg1"/>
                </a:solidFill>
              </a:ln>
              <a:effectLst/>
            </c:spPr>
          </c:marker>
          <c:dLbls>
            <c:dLbl>
              <c:idx val="0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rgbClr val="FFFFFF"/>
                </a:solidFill>
                <a:ln w="19050">
                  <a:solidFill>
                    <a:srgbClr val="4A4A49"/>
                  </a:solidFill>
                </a:ln>
                <a:effectLst/>
              </c:spPr>
              <c:txPr>
                <a:bodyPr rot="0" spcFirstLastPara="1" vertOverflow="overflow" horzOverflow="overflow" vert="horz" wrap="none" lIns="36000" tIns="36000" rIns="36000" bIns="36000" anchor="ctr" anchorCtr="1">
                  <a:spAutoFit/>
                </a:bodyPr>
                <a:lstStyle/>
                <a:p>
                  <a:pPr>
                    <a:defRPr sz="1000" b="0" i="0" u="none" strike="noStrike" kern="1200" baseline="0" smtId="4294967295">
                      <a:solidFill>
                        <a:srgbClr val="4A4A49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sv-S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solidFill>
                <a:srgbClr val="FFFFFF"/>
              </a:solidFill>
              <a:ln w="19050">
                <a:solidFill>
                  <a:srgbClr val="4A4A49"/>
                </a:solidFill>
              </a:ln>
              <a:effectLst/>
            </c:spPr>
            <c:txPr>
              <a:bodyPr rot="0" spcFirstLastPara="1" vertOverflow="overflow" horzOverflow="overflow" vert="horz" wrap="none" lIns="36000" tIns="36000" rIns="36000" bIns="36000" anchor="ctr" anchorCtr="1">
                <a:spAutoFit/>
              </a:bodyPr>
              <a:lstStyle/>
              <a:p>
                <a:pPr>
                  <a:defRPr sz="1000" b="1" i="0" u="none" strike="noStrike" kern="1200" baseline="0" smtId="4294967295">
                    <a:solidFill>
                      <a:srgbClr val="4A4A49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Sheet1!$A$2:$A$8</c:f>
              <c:numCache>
                <c:formatCode>m/d/yyyy</c:formatCode>
                <c:ptCount val="7"/>
                <c:pt idx="0">
                  <c:v>43706.208333333299</c:v>
                </c:pt>
                <c:pt idx="1">
                  <c:v>43748.291666666701</c:v>
                </c:pt>
                <c:pt idx="2">
                  <c:v>43790.25</c:v>
                </c:pt>
                <c:pt idx="3">
                  <c:v>43853.25</c:v>
                </c:pt>
                <c:pt idx="4">
                  <c:v>43895.25</c:v>
                </c:pt>
                <c:pt idx="5">
                  <c:v>43937.208333333299</c:v>
                </c:pt>
                <c:pt idx="6">
                  <c:v>43986.208333333299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6">
                  <c:v>94</c:v>
                </c:pt>
              </c:numCache>
            </c:numRef>
          </c:val>
          <c:smooth val="1"/>
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4-FA07-4875-A353-E60092246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925880"/>
        <c:axId val="236926272"/>
      </c:lineChart>
      <c:dateAx>
        <c:axId val="236925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[$-41D]mmm\-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36926272"/>
        <c:crosses val="autoZero"/>
        <c:auto val="0"/>
        <c:lblOffset val="100"/>
        <c:baseTimeUnit val="days"/>
        <c:majorUnit val="1"/>
        <c:majorTimeUnit val="months"/>
        <c:minorUnit val="1"/>
        <c:minorTimeUnit val="months"/>
      </c:dateAx>
      <c:valAx>
        <c:axId val="236926272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85000"/>
                </a:sysClr>
              </a:solidFill>
              <a:round/>
            </a:ln>
            <a:effectLst/>
          </c:spPr>
        </c:majorGridlines>
        <c:numFmt formatCode="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 smtId="4294967295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v-SE"/>
          </a:p>
        </c:txPr>
        <c:crossAx val="236925880"/>
        <c:crosses val="autoZero"/>
        <c:crossBetween val="midCat"/>
        <c:majorUnit val="33.33"/>
        <c:minorUnit val="10"/>
      </c:valAx>
      <c:spPr>
        <a:noFill/>
        <a:ln w="9525">
          <a:solidFill>
            <a:sysClr val="window" lastClr="FFFFFF">
              <a:lumMod val="85000"/>
            </a:sysClr>
          </a:solidFill>
        </a:ln>
        <a:effectLst/>
      </c:spPr>
    </c:plotArea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 smtId="4294967295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688682436943054"/>
          <c:y val="0"/>
          <c:w val="0.63311314582824707"/>
          <c:h val="1"/>
        </c:manualLayout>
      </c:layout>
      <c:barChart>
        <c:barDir val="bar"/>
        <c:grouping val="clustered"/>
        <c:varyColors val="0"/>
        <c:ser>
          <c:idx val="0"/>
          <c:order val="0"/>
          <c:invertIfNegative val="1"/>
          <c:dPt>
            <c:idx val="0"/>
            <c:invertIfNegative val="1"/>
            <c:bubble3D val="0"/>
            <c:spPr>
              <a:solidFill>
                <a:srgbClr val="54A4E4"/>
              </a:solidFill>
            </c:spPr>
          </c:dPt>
          <c:dPt>
            <c:idx val="1"/>
            <c:invertIfNegative val="1"/>
            <c:bubble3D val="0"/>
            <c:spPr>
              <a:solidFill>
                <a:srgbClr val="83E7AF"/>
              </a:solidFill>
            </c:spPr>
          </c:dPt>
          <c:dPt>
            <c:idx val="2"/>
            <c:invertIfNegative val="1"/>
            <c:bubble3D val="0"/>
            <c:spPr>
              <a:solidFill>
                <a:srgbClr val="FFE59F"/>
              </a:solidFill>
            </c:spPr>
          </c:dPt>
          <c:dPt>
            <c:idx val="3"/>
            <c:invertIfNegative val="1"/>
            <c:bubble3D val="0"/>
            <c:spPr>
              <a:solidFill>
                <a:srgbClr val="FE9D93"/>
              </a:solidFill>
            </c:spPr>
          </c:dPt>
          <c:dPt>
            <c:idx val="4"/>
            <c:invertIfNegative val="1"/>
            <c:bubble3D val="0"/>
            <c:spPr>
              <a:solidFill>
                <a:srgbClr val="F6F6F6"/>
              </a:solidFill>
            </c:spPr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FFFFFF"/>
                      </a:solidFill>
                    </a:defRPr>
                  </a:pPr>
                  <a:endParaRPr lang="sv-SE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b="1" smtId="4294967295">
                      <a:solidFill>
                        <a:srgbClr val="4E5758"/>
                      </a:solidFill>
                    </a:defRPr>
                  </a:pPr>
                  <a:endParaRPr lang="sv-SE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Känner mig helt inkluderad</c:v>
                </c:pt>
                <c:pt idx="1">
                  <c:v>Tillräckligt inkluderad</c:v>
                </c:pt>
                <c:pt idx="2">
                  <c:v>Ibland exkluderad</c:v>
                </c:pt>
                <c:pt idx="3">
                  <c:v>Känner mig exkluderad</c:v>
                </c:pt>
                <c:pt idx="4">
                  <c:v>Ingen åsikt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237451832"/>
        <c:axId val="237452224"/>
      </c:barChart>
      <c:catAx>
        <c:axId val="2374518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8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 smtId="4294967295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pPr>
            <a:endParaRPr lang="sv-SE"/>
          </a:p>
        </c:txPr>
        <c:crossAx val="237452224"/>
        <c:crosses val="autoZero"/>
        <c:auto val="0"/>
        <c:lblAlgn val="ctr"/>
        <c:lblOffset val="100"/>
        <c:noMultiLvlLbl val="0"/>
      </c:catAx>
      <c:valAx>
        <c:axId val="23745222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237451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smtId="4294967295"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  <a:effectLst/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  <a:effectLst/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  <a:effectLst/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  <a:effectLst/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  <a:effectLst/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  <a:effectLst/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  <a:effectLst/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  <a:effectLst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  <a:effectLst/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  <a:effectLst/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  <a:effectLst/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  <a:effectLst/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  <a:effectLst/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  <a:effectLst/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  <a:effectLst/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  <a:effectLst/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  <a:effectLst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  <a:effectLst/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  <a:effectLst/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  <a:effectLst/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  <a:effectLst/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  <a:effectLst/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  <a:effectLst/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  <a:effectLst/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  <a:effectLst/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  <a:effectLst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  <a:effectLst/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  <a:effectLst/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  <a:effectLst/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  <a:effectLst/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  <a:effectLst/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  <a:effectLst/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  <a:effectLst/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  <a:effectLst/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  <a:effectLst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  <a:effectLst/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  <a:effectLst/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  <a:effectLst/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  <a:effectLst/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  <a:effectLst/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  <a:effectLst/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  <a:effectLst/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  <a:effectLst/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  <a:effectLst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  <a:effectLst/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  <a:effectLst/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  <a:effectLst/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  <a:effectLst/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  <a:effectLst/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  <a:effectLst/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  <a:effectLst/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  <a:effectLst/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  <a:effectLst/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  <a:effectLst/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  <a:effectLst/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  <a:effectLst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  <a:effectLst/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  <a:effectLst/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0.01169</cdr:x>
      <cdr:y>0.06752</cdr:y>
    </cdr:from>
    <cdr:to>
      <cdr:x>0.03615</cdr:x>
      <cdr:y>0.09748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0198" y="283972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71AFE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0.35732</cdr:y>
    </cdr:from>
    <cdr:to>
      <cdr:x>0.03615</cdr:x>
      <cdr:y>0.38728</cdr:y>
    </cdr:to>
    <cdr:sp macro="" textlink="">
      <cdr:nvSpPr>
        <cdr:cNvPr id="3" name="Rectangle 5"/>
        <cdr:cNvSpPr/>
      </cdr:nvSpPr>
      <cdr:spPr>
        <a:xfrm xmlns:a="http://schemas.openxmlformats.org/drawingml/2006/main">
          <a:off x="60198" y="1502791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83E7A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0.64712</cdr:y>
    </cdr:from>
    <cdr:to>
      <cdr:x>0.03615</cdr:x>
      <cdr:y>0.67708</cdr:y>
    </cdr:to>
    <cdr:sp macro="" textlink="">
      <cdr:nvSpPr>
        <cdr:cNvPr id="4" name="Rectangle 6"/>
        <cdr:cNvSpPr/>
      </cdr:nvSpPr>
      <cdr:spPr>
        <a:xfrm xmlns:a="http://schemas.openxmlformats.org/drawingml/2006/main">
          <a:off x="60198" y="2721610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FE59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0.93693</cdr:y>
    </cdr:from>
    <cdr:to>
      <cdr:x>0.03615</cdr:x>
      <cdr:y>0.96688</cdr:y>
    </cdr:to>
    <cdr:sp macro="" textlink="">
      <cdr:nvSpPr>
        <cdr:cNvPr id="5" name="Rectangle 7"/>
        <cdr:cNvSpPr/>
      </cdr:nvSpPr>
      <cdr:spPr>
        <a:xfrm xmlns:a="http://schemas.openxmlformats.org/drawingml/2006/main">
          <a:off x="60198" y="3940429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E9D9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0.01169</cdr:x>
      <cdr:y>0.06752</cdr:y>
    </cdr:from>
    <cdr:to>
      <cdr:x>0.03615</cdr:x>
      <cdr:y>0.09748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0198" y="283972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71AFE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0.35732</cdr:y>
    </cdr:from>
    <cdr:to>
      <cdr:x>0.03615</cdr:x>
      <cdr:y>0.38728</cdr:y>
    </cdr:to>
    <cdr:sp macro="" textlink="">
      <cdr:nvSpPr>
        <cdr:cNvPr id="3" name="Rectangle 5"/>
        <cdr:cNvSpPr/>
      </cdr:nvSpPr>
      <cdr:spPr>
        <a:xfrm xmlns:a="http://schemas.openxmlformats.org/drawingml/2006/main">
          <a:off x="60198" y="1502791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83E7A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0.64712</cdr:y>
    </cdr:from>
    <cdr:to>
      <cdr:x>0.03615</cdr:x>
      <cdr:y>0.67708</cdr:y>
    </cdr:to>
    <cdr:sp macro="" textlink="">
      <cdr:nvSpPr>
        <cdr:cNvPr id="4" name="Rectangle 6"/>
        <cdr:cNvSpPr/>
      </cdr:nvSpPr>
      <cdr:spPr>
        <a:xfrm xmlns:a="http://schemas.openxmlformats.org/drawingml/2006/main">
          <a:off x="60198" y="2721610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FE59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0.93693</cdr:y>
    </cdr:from>
    <cdr:to>
      <cdr:x>0.03615</cdr:x>
      <cdr:y>0.96688</cdr:y>
    </cdr:to>
    <cdr:sp macro="" textlink="">
      <cdr:nvSpPr>
        <cdr:cNvPr id="5" name="Rectangle 7"/>
        <cdr:cNvSpPr/>
      </cdr:nvSpPr>
      <cdr:spPr>
        <a:xfrm xmlns:a="http://schemas.openxmlformats.org/drawingml/2006/main">
          <a:off x="60198" y="3940429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E9D9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0.01169</cdr:x>
      <cdr:y>0.06752</cdr:y>
    </cdr:from>
    <cdr:to>
      <cdr:x>0.03615</cdr:x>
      <cdr:y>0.09748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0198" y="283972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71AFE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0.35732</cdr:y>
    </cdr:from>
    <cdr:to>
      <cdr:x>0.03615</cdr:x>
      <cdr:y>0.38728</cdr:y>
    </cdr:to>
    <cdr:sp macro="" textlink="">
      <cdr:nvSpPr>
        <cdr:cNvPr id="3" name="Rectangle 5"/>
        <cdr:cNvSpPr/>
      </cdr:nvSpPr>
      <cdr:spPr>
        <a:xfrm xmlns:a="http://schemas.openxmlformats.org/drawingml/2006/main">
          <a:off x="60198" y="1502791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83E7A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0.64712</cdr:y>
    </cdr:from>
    <cdr:to>
      <cdr:x>0.03615</cdr:x>
      <cdr:y>0.67708</cdr:y>
    </cdr:to>
    <cdr:sp macro="" textlink="">
      <cdr:nvSpPr>
        <cdr:cNvPr id="4" name="Rectangle 6"/>
        <cdr:cNvSpPr/>
      </cdr:nvSpPr>
      <cdr:spPr>
        <a:xfrm xmlns:a="http://schemas.openxmlformats.org/drawingml/2006/main">
          <a:off x="60198" y="2721610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FE59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0.93693</cdr:y>
    </cdr:from>
    <cdr:to>
      <cdr:x>0.03615</cdr:x>
      <cdr:y>0.96688</cdr:y>
    </cdr:to>
    <cdr:sp macro="" textlink="">
      <cdr:nvSpPr>
        <cdr:cNvPr id="5" name="Rectangle 7"/>
        <cdr:cNvSpPr/>
      </cdr:nvSpPr>
      <cdr:spPr>
        <a:xfrm xmlns:a="http://schemas.openxmlformats.org/drawingml/2006/main">
          <a:off x="60198" y="3940429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E9D9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0.01169</cdr:x>
      <cdr:y>0.06752</cdr:y>
    </cdr:from>
    <cdr:to>
      <cdr:x>0.03615</cdr:x>
      <cdr:y>0.09748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0198" y="283972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71AFE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0.35732</cdr:y>
    </cdr:from>
    <cdr:to>
      <cdr:x>0.03615</cdr:x>
      <cdr:y>0.38728</cdr:y>
    </cdr:to>
    <cdr:sp macro="" textlink="">
      <cdr:nvSpPr>
        <cdr:cNvPr id="3" name="Rectangle 5"/>
        <cdr:cNvSpPr/>
      </cdr:nvSpPr>
      <cdr:spPr>
        <a:xfrm xmlns:a="http://schemas.openxmlformats.org/drawingml/2006/main">
          <a:off x="60198" y="1502791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83E7A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0.64712</cdr:y>
    </cdr:from>
    <cdr:to>
      <cdr:x>0.03615</cdr:x>
      <cdr:y>0.67708</cdr:y>
    </cdr:to>
    <cdr:sp macro="" textlink="">
      <cdr:nvSpPr>
        <cdr:cNvPr id="4" name="Rectangle 6"/>
        <cdr:cNvSpPr/>
      </cdr:nvSpPr>
      <cdr:spPr>
        <a:xfrm xmlns:a="http://schemas.openxmlformats.org/drawingml/2006/main">
          <a:off x="60198" y="2721610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FE59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0.93693</cdr:y>
    </cdr:from>
    <cdr:to>
      <cdr:x>0.03615</cdr:x>
      <cdr:y>0.96688</cdr:y>
    </cdr:to>
    <cdr:sp macro="" textlink="">
      <cdr:nvSpPr>
        <cdr:cNvPr id="5" name="Rectangle 7"/>
        <cdr:cNvSpPr/>
      </cdr:nvSpPr>
      <cdr:spPr>
        <a:xfrm xmlns:a="http://schemas.openxmlformats.org/drawingml/2006/main">
          <a:off x="60198" y="3940429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E9D9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0.01169</cdr:x>
      <cdr:y>0.06752</cdr:y>
    </cdr:from>
    <cdr:to>
      <cdr:x>0.03615</cdr:x>
      <cdr:y>0.09748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0198" y="283972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71AFE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0.35732</cdr:y>
    </cdr:from>
    <cdr:to>
      <cdr:x>0.03615</cdr:x>
      <cdr:y>0.38728</cdr:y>
    </cdr:to>
    <cdr:sp macro="" textlink="">
      <cdr:nvSpPr>
        <cdr:cNvPr id="3" name="Rectangle 5"/>
        <cdr:cNvSpPr/>
      </cdr:nvSpPr>
      <cdr:spPr>
        <a:xfrm xmlns:a="http://schemas.openxmlformats.org/drawingml/2006/main">
          <a:off x="60198" y="1502791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83E7A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0.64712</cdr:y>
    </cdr:from>
    <cdr:to>
      <cdr:x>0.03615</cdr:x>
      <cdr:y>0.67708</cdr:y>
    </cdr:to>
    <cdr:sp macro="" textlink="">
      <cdr:nvSpPr>
        <cdr:cNvPr id="4" name="Rectangle 6"/>
        <cdr:cNvSpPr/>
      </cdr:nvSpPr>
      <cdr:spPr>
        <a:xfrm xmlns:a="http://schemas.openxmlformats.org/drawingml/2006/main">
          <a:off x="60198" y="2721610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FE59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0.93693</cdr:y>
    </cdr:from>
    <cdr:to>
      <cdr:x>0.03615</cdr:x>
      <cdr:y>0.96688</cdr:y>
    </cdr:to>
    <cdr:sp macro="" textlink="">
      <cdr:nvSpPr>
        <cdr:cNvPr id="5" name="Rectangle 7"/>
        <cdr:cNvSpPr/>
      </cdr:nvSpPr>
      <cdr:spPr>
        <a:xfrm xmlns:a="http://schemas.openxmlformats.org/drawingml/2006/main">
          <a:off x="60198" y="3940429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E9D9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0.01169</cdr:x>
      <cdr:y>0.06752</cdr:y>
    </cdr:from>
    <cdr:to>
      <cdr:x>0.03615</cdr:x>
      <cdr:y>0.09748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0198" y="283972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71AFE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0.35732</cdr:y>
    </cdr:from>
    <cdr:to>
      <cdr:x>0.03615</cdr:x>
      <cdr:y>0.38728</cdr:y>
    </cdr:to>
    <cdr:sp macro="" textlink="">
      <cdr:nvSpPr>
        <cdr:cNvPr id="3" name="Rectangle 5"/>
        <cdr:cNvSpPr/>
      </cdr:nvSpPr>
      <cdr:spPr>
        <a:xfrm xmlns:a="http://schemas.openxmlformats.org/drawingml/2006/main">
          <a:off x="60198" y="1502791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83E7A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0.64712</cdr:y>
    </cdr:from>
    <cdr:to>
      <cdr:x>0.03615</cdr:x>
      <cdr:y>0.67708</cdr:y>
    </cdr:to>
    <cdr:sp macro="" textlink="">
      <cdr:nvSpPr>
        <cdr:cNvPr id="4" name="Rectangle 6"/>
        <cdr:cNvSpPr/>
      </cdr:nvSpPr>
      <cdr:spPr>
        <a:xfrm xmlns:a="http://schemas.openxmlformats.org/drawingml/2006/main">
          <a:off x="60198" y="2721610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FE59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0.01169</cdr:x>
      <cdr:y>0.93693</cdr:y>
    </cdr:from>
    <cdr:to>
      <cdr:x>0.03615</cdr:x>
      <cdr:y>0.96688</cdr:y>
    </cdr:to>
    <cdr:sp macro="" textlink="">
      <cdr:nvSpPr>
        <cdr:cNvPr id="5" name="Rectangle 7"/>
        <cdr:cNvSpPr/>
      </cdr:nvSpPr>
      <cdr:spPr>
        <a:xfrm xmlns:a="http://schemas.openxmlformats.org/drawingml/2006/main">
          <a:off x="60198" y="3940429"/>
          <a:ext cx="125984" cy="125984"/>
        </a:xfrm>
        <a:prstGeom xmlns:a="http://schemas.openxmlformats.org/drawingml/2006/main" prst="rect">
          <a:avLst/>
        </a:prstGeom>
        <a:solidFill xmlns:a="http://schemas.openxmlformats.org/drawingml/2006/main">
          <a:srgbClr val="FE9D9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latin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65B4E73-1E9B-4950-84BB-960361216E94}" type="datetimeFigureOut">
              <a:rPr lang="sv-SE" smtClean="0"/>
              <a:t>2020-08-18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DCEE400-4744-44E3-97AC-39F1651120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2999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microsoft.com/office/2007/relationships/hdphoto" Target="../media/hdphoto2.wdp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5B74ADE-0421-41F4-B26B-BE65CA6C0F4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0" name="Bildobjekt 29" descr="En bild som visar person, inomhus, kvinna, bord&#10;&#10;Automatiskt genererad beskrivning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3B438CD-9B1F-4851-9BE0-A6CC9D11D3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11" name="Rak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C3750C5-07A3-465B-BAEF-DC6310B9863C}"/>
              </a:ext>
            </a:extLst>
          </p:cNvPr>
          <p:cNvCxnSpPr/>
          <p:nvPr userDrawn="1"/>
        </p:nvCxnSpPr>
        <p:spPr>
          <a:xfrm>
            <a:off x="600600" y="5822392"/>
            <a:ext cx="10990800" cy="0"/>
          </a:xfrm>
          <a:prstGeom prst="line">
            <a:avLst/>
          </a:prstGeom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ubrik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0AD8A63-22D0-46E4-AE3C-D6EABED3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00" y="4023240"/>
            <a:ext cx="10515600" cy="9874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21" name="Platshållare för text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7A8E285-E7F3-42D8-A82C-2C81AA0FF26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0000" y="5047178"/>
            <a:ext cx="10515600" cy="454025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25" name="Platshållare för datum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8D140F5-1D49-4BC3-AB4E-8047CF9417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19063" y="6066036"/>
            <a:ext cx="14472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4DE5FAB8-D6E9-48D7-9A7F-47A4E1BF9976}" type="datetime1">
              <a:rPr lang="en-GB" smtClean="0"/>
              <a:t>18/08/2020</a:t>
            </a:fld>
            <a:endParaRPr lang="en-GB"/>
          </a:p>
        </p:txBody>
      </p:sp>
      <p:sp>
        <p:nvSpPr>
          <p:cNvPr id="26" name="Platshållare för sidfot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1D541AD-7F42-4922-A221-96C0AA3BF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42456" y="6066036"/>
            <a:ext cx="707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27" name="Platshållare för bildnummer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BD15515-0FE4-4848-93ED-394743F0C5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6317" y="6066036"/>
            <a:ext cx="224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F4D95898-5D7B-4E7D-84EB-BBB49E1CFF1A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 descr="Vardaga - Äldreomsorg och äldreboende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BDA4399-221E-4D62-8B02-F6C83F1888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0600" y="6000749"/>
            <a:ext cx="2058053" cy="60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Ellips 1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2004BA2-D634-48F0-AC55-345DDDF7CA81}"/>
              </a:ext>
            </a:extLst>
          </p:cNvPr>
          <p:cNvSpPr/>
          <p:nvPr userDrawn="1"/>
        </p:nvSpPr>
        <p:spPr>
          <a:xfrm>
            <a:off x="10667268" y="231710"/>
            <a:ext cx="1173907" cy="1173907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BFE9F93-C908-453D-A237-B50845675D4D}"/>
              </a:ext>
            </a:extLst>
          </p:cNvPr>
          <p:cNvSpPr/>
          <p:nvPr userDrawn="1"/>
        </p:nvSpPr>
        <p:spPr>
          <a:xfrm>
            <a:off x="10896965" y="1673594"/>
            <a:ext cx="676507" cy="676507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38532C2-05E1-45A3-ABF4-6486B8815B9F}"/>
              </a:ext>
            </a:extLst>
          </p:cNvPr>
          <p:cNvSpPr/>
          <p:nvPr userDrawn="1"/>
        </p:nvSpPr>
        <p:spPr>
          <a:xfrm>
            <a:off x="10029871" y="784133"/>
            <a:ext cx="894891" cy="894891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EFEE1D4-BABB-4BF8-B8B8-E9AB04331593}"/>
              </a:ext>
            </a:extLst>
          </p:cNvPr>
          <p:cNvSpPr/>
          <p:nvPr userDrawn="1"/>
        </p:nvSpPr>
        <p:spPr>
          <a:xfrm>
            <a:off x="11405457" y="2084248"/>
            <a:ext cx="494443" cy="494443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7EC0232-9C38-4233-85F1-746DAB5340A2}"/>
              </a:ext>
            </a:extLst>
          </p:cNvPr>
          <p:cNvSpPr/>
          <p:nvPr userDrawn="1"/>
        </p:nvSpPr>
        <p:spPr>
          <a:xfrm>
            <a:off x="10327672" y="2118265"/>
            <a:ext cx="491115" cy="491115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B30E7B6-715E-492D-BB23-AE7C52742932}"/>
              </a:ext>
            </a:extLst>
          </p:cNvPr>
          <p:cNvSpPr/>
          <p:nvPr userDrawn="1"/>
        </p:nvSpPr>
        <p:spPr>
          <a:xfrm>
            <a:off x="10932581" y="2732382"/>
            <a:ext cx="894891" cy="894891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0E99627-C973-4327-A1F2-1A360FD9B0E2}"/>
              </a:ext>
            </a:extLst>
          </p:cNvPr>
          <p:cNvSpPr/>
          <p:nvPr userDrawn="1"/>
        </p:nvSpPr>
        <p:spPr>
          <a:xfrm>
            <a:off x="9017000" y="231711"/>
            <a:ext cx="770372" cy="770372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Ellips 2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62EB0D2-C26D-40CC-B010-55292976FA0B}"/>
              </a:ext>
            </a:extLst>
          </p:cNvPr>
          <p:cNvSpPr/>
          <p:nvPr userDrawn="1"/>
        </p:nvSpPr>
        <p:spPr>
          <a:xfrm>
            <a:off x="9745974" y="433597"/>
            <a:ext cx="491115" cy="491115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EF0646A-64CB-4FE8-BBE9-4C012901BD92}"/>
              </a:ext>
            </a:extLst>
          </p:cNvPr>
          <p:cNvSpPr/>
          <p:nvPr userDrawn="1"/>
        </p:nvSpPr>
        <p:spPr>
          <a:xfrm>
            <a:off x="11187424" y="3636256"/>
            <a:ext cx="676507" cy="676507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B0994F8-740C-4508-8EE0-1404BACBDAB2}"/>
              </a:ext>
            </a:extLst>
          </p:cNvPr>
          <p:cNvSpPr/>
          <p:nvPr userDrawn="1"/>
        </p:nvSpPr>
        <p:spPr>
          <a:xfrm>
            <a:off x="10364534" y="2114459"/>
            <a:ext cx="491115" cy="491115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Ellips 2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5353758-02BB-486F-8E95-D71CAA63210D}"/>
              </a:ext>
            </a:extLst>
          </p:cNvPr>
          <p:cNvSpPr/>
          <p:nvPr userDrawn="1"/>
        </p:nvSpPr>
        <p:spPr>
          <a:xfrm>
            <a:off x="11008663" y="2679758"/>
            <a:ext cx="491115" cy="491115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12833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text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E5C7D9E-D61E-454C-8FE2-62A39F8756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0000" y="1370013"/>
            <a:ext cx="10992000" cy="454025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9" name="Platshållare för rubrik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1234C4E-3A18-406D-B91B-E8250F12F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999" y="384175"/>
            <a:ext cx="10991999" cy="9874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2B916F1-FDB9-4B2F-A34E-AC5D50E81A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19063" y="6142236"/>
            <a:ext cx="14472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C430-C3CB-4728-B088-F694DF9DD5E2}" type="datetime1">
              <a:rPr lang="en-GB" smtClean="0"/>
              <a:t>18/08/2020</a:t>
            </a:fld>
            <a:endParaRPr lang="en-GB"/>
          </a:p>
        </p:txBody>
      </p:sp>
      <p:sp>
        <p:nvSpPr>
          <p:cNvPr id="17" name="Platshållare för sidfot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62A1647-1C3B-445E-BBD8-7620090F9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22120" y="6142236"/>
            <a:ext cx="8196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Platshållare för bildnummer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4789E9C-583A-487B-828D-3A813672E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6317" y="6142236"/>
            <a:ext cx="224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95898-5D7B-4E7D-84EB-BBB49E1CFF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617006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9F2DE72-8DA1-42F9-8857-6129D39333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801" y="2897923"/>
            <a:ext cx="4062397" cy="106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7496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5B74ADE-0421-41F4-B26B-BE65CA6C0F4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pic>
        <p:nvPicPr>
          <p:cNvPr id="30" name="Bildobjekt 29" descr="En bild som visar person, inomhus, kvinna, bord&#10;&#10;Automatiskt genererad beskrivning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3B438CD-9B1F-4851-9BE0-A6CC9D11D3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11" name="Rak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C3750C5-07A3-465B-BAEF-DC6310B9863C}"/>
              </a:ext>
            </a:extLst>
          </p:cNvPr>
          <p:cNvCxnSpPr/>
          <p:nvPr userDrawn="1"/>
        </p:nvCxnSpPr>
        <p:spPr>
          <a:xfrm>
            <a:off x="600600" y="5822392"/>
            <a:ext cx="10990800" cy="0"/>
          </a:xfrm>
          <a:prstGeom prst="line">
            <a:avLst/>
          </a:prstGeom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ubrik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0AD8A63-22D0-46E4-AE3C-D6EABED3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00" y="4023240"/>
            <a:ext cx="10515600" cy="9874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21" name="Platshållare för text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7A8E285-E7F3-42D8-A82C-2C81AA0FF26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0000" y="5047178"/>
            <a:ext cx="10515600" cy="454025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25" name="Platshållare för datum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8D140F5-1D49-4BC3-AB4E-8047CF9417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19063" y="6066036"/>
            <a:ext cx="14472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4DE5FAB8-D6E9-48D7-9A7F-47A4E1BF9976}" type="datetime1">
              <a:rPr lang="en-GB" smtClean="0"/>
              <a:t>18/08/2020</a:t>
            </a:fld>
            <a:endParaRPr lang="en-GB"/>
          </a:p>
        </p:txBody>
      </p:sp>
      <p:sp>
        <p:nvSpPr>
          <p:cNvPr id="26" name="Platshållare för sidfot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1D541AD-7F42-4922-A221-96C0AA3BF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42456" y="6066036"/>
            <a:ext cx="707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27" name="Platshållare för bildnummer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BD15515-0FE4-4848-93ED-394743F0C5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6317" y="6066036"/>
            <a:ext cx="224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F4D95898-5D7B-4E7D-84EB-BBB49E1CFF1A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 descr="Vardaga - Äldreomsorg och äldreboende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BDA4399-221E-4D62-8B02-F6C83F1888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0600" y="6000749"/>
            <a:ext cx="2058053" cy="60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Ellips 1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2004BA2-D634-48F0-AC55-345DDDF7CA81}"/>
              </a:ext>
            </a:extLst>
          </p:cNvPr>
          <p:cNvSpPr/>
          <p:nvPr userDrawn="1"/>
        </p:nvSpPr>
        <p:spPr>
          <a:xfrm>
            <a:off x="10667268" y="231710"/>
            <a:ext cx="1173907" cy="1173907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BFE9F93-C908-453D-A237-B50845675D4D}"/>
              </a:ext>
            </a:extLst>
          </p:cNvPr>
          <p:cNvSpPr/>
          <p:nvPr userDrawn="1"/>
        </p:nvSpPr>
        <p:spPr>
          <a:xfrm>
            <a:off x="10896965" y="1673594"/>
            <a:ext cx="676507" cy="676507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38532C2-05E1-45A3-ABF4-6486B8815B9F}"/>
              </a:ext>
            </a:extLst>
          </p:cNvPr>
          <p:cNvSpPr/>
          <p:nvPr userDrawn="1"/>
        </p:nvSpPr>
        <p:spPr>
          <a:xfrm>
            <a:off x="10029871" y="784133"/>
            <a:ext cx="894891" cy="894891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EFEE1D4-BABB-4BF8-B8B8-E9AB04331593}"/>
              </a:ext>
            </a:extLst>
          </p:cNvPr>
          <p:cNvSpPr/>
          <p:nvPr userDrawn="1"/>
        </p:nvSpPr>
        <p:spPr>
          <a:xfrm>
            <a:off x="11405457" y="2084248"/>
            <a:ext cx="494443" cy="494443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7EC0232-9C38-4233-85F1-746DAB5340A2}"/>
              </a:ext>
            </a:extLst>
          </p:cNvPr>
          <p:cNvSpPr/>
          <p:nvPr userDrawn="1"/>
        </p:nvSpPr>
        <p:spPr>
          <a:xfrm>
            <a:off x="10327672" y="2118265"/>
            <a:ext cx="491115" cy="491115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B30E7B6-715E-492D-BB23-AE7C52742932}"/>
              </a:ext>
            </a:extLst>
          </p:cNvPr>
          <p:cNvSpPr/>
          <p:nvPr userDrawn="1"/>
        </p:nvSpPr>
        <p:spPr>
          <a:xfrm>
            <a:off x="10932581" y="2732382"/>
            <a:ext cx="894891" cy="894891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0E99627-C973-4327-A1F2-1A360FD9B0E2}"/>
              </a:ext>
            </a:extLst>
          </p:cNvPr>
          <p:cNvSpPr/>
          <p:nvPr userDrawn="1"/>
        </p:nvSpPr>
        <p:spPr>
          <a:xfrm>
            <a:off x="9017000" y="231711"/>
            <a:ext cx="770372" cy="770372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sp>
        <p:nvSpPr>
          <p:cNvPr id="22" name="Ellips 2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62EB0D2-C26D-40CC-B010-55292976FA0B}"/>
              </a:ext>
            </a:extLst>
          </p:cNvPr>
          <p:cNvSpPr/>
          <p:nvPr userDrawn="1"/>
        </p:nvSpPr>
        <p:spPr>
          <a:xfrm>
            <a:off x="9745974" y="433597"/>
            <a:ext cx="491115" cy="491115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EF0646A-64CB-4FE8-BBE9-4C012901BD92}"/>
              </a:ext>
            </a:extLst>
          </p:cNvPr>
          <p:cNvSpPr/>
          <p:nvPr userDrawn="1"/>
        </p:nvSpPr>
        <p:spPr>
          <a:xfrm>
            <a:off x="11187424" y="3636256"/>
            <a:ext cx="676507" cy="676507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B0994F8-740C-4508-8EE0-1404BACBDAB2}"/>
              </a:ext>
            </a:extLst>
          </p:cNvPr>
          <p:cNvSpPr/>
          <p:nvPr userDrawn="1"/>
        </p:nvSpPr>
        <p:spPr>
          <a:xfrm>
            <a:off x="10364534" y="2114459"/>
            <a:ext cx="491115" cy="491115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  <p:sp>
        <p:nvSpPr>
          <p:cNvPr id="28" name="Ellips 2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5353758-02BB-486F-8E95-D71CAA63210D}"/>
              </a:ext>
            </a:extLst>
          </p:cNvPr>
          <p:cNvSpPr/>
          <p:nvPr userDrawn="1"/>
        </p:nvSpPr>
        <p:spPr>
          <a:xfrm>
            <a:off x="11008663" y="2679758"/>
            <a:ext cx="491115" cy="491115"/>
          </a:xfrm>
          <a:prstGeom prst="ellipse">
            <a:avLst/>
          </a:prstGeom>
          <a:solidFill>
            <a:srgbClr val="FFFFFF">
              <a:alpha val="5000"/>
            </a:srgbClr>
          </a:solidFill>
          <a:ln>
            <a:noFill/>
          </a:ln>
          <a:effectLst>
            <a:glow rad="203200">
              <a:schemeClr val="bg1">
                <a:alpha val="31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</a:lstStyle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1283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text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E5C7D9E-D61E-454C-8FE2-62A39F8756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0000" y="1370013"/>
            <a:ext cx="10992000" cy="454025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9" name="Platshållare för rubrik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1234C4E-3A18-406D-B91B-E8250F12F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999" y="384175"/>
            <a:ext cx="10991999" cy="9874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2B916F1-FDB9-4B2F-A34E-AC5D50E81A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19063" y="6142236"/>
            <a:ext cx="14472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C430-C3CB-4728-B088-F694DF9DD5E2}" type="datetime1">
              <a:rPr lang="en-GB" smtClean="0"/>
              <a:t>18/08/2020</a:t>
            </a:fld>
            <a:endParaRPr lang="en-GB"/>
          </a:p>
        </p:txBody>
      </p:sp>
      <p:sp>
        <p:nvSpPr>
          <p:cNvPr id="17" name="Platshållare för sidfot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62A1647-1C3B-445E-BBD8-7620090F9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22120" y="6142236"/>
            <a:ext cx="8196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Platshållare för bildnummer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4789E9C-583A-487B-828D-3A813672E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6317" y="6142236"/>
            <a:ext cx="224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95898-5D7B-4E7D-84EB-BBB49E1CFF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617006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9F2DE72-8DA1-42F9-8857-6129D39333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801" y="2897923"/>
            <a:ext cx="4062397" cy="106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749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4B1B596-966E-4CB5-A2BC-FDFA150A2C4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40" y="6200775"/>
            <a:ext cx="1035685" cy="270790"/>
          </a:xfrm>
          <a:prstGeom prst="rect">
            <a:avLst/>
          </a:prstGeom>
        </p:spPr>
      </p:pic>
      <p:sp>
        <p:nvSpPr>
          <p:cNvPr id="24" name="Platshållare för rubrik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CB97F5F-3DD3-4BC4-A6CE-B7C3F7CF0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999" y="384175"/>
            <a:ext cx="10990799" cy="9874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26" name="Platshållare för datum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914F284-3703-4648-A4A6-23BC6E3C32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19063" y="6142236"/>
            <a:ext cx="14472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D9D8B-6802-4D25-B384-633CA017E14A}" type="datetime1">
              <a:rPr lang="en-GB" smtClean="0"/>
              <a:t>18/08/2020</a:t>
            </a:fld>
            <a:endParaRPr lang="en-GB"/>
          </a:p>
        </p:txBody>
      </p:sp>
      <p:sp>
        <p:nvSpPr>
          <p:cNvPr id="27" name="Platshållare för sidfot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A3808B6-9D7E-48DE-8EAF-EE313C3D68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22120" y="6142236"/>
            <a:ext cx="8196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8" name="Platshållare för bildnummer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CA4C613-1730-4934-B8F1-88B926059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6317" y="6142236"/>
            <a:ext cx="224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95898-5D7B-4E7D-84EB-BBB49E1CFF1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Rak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89E485A-3DC7-4950-8E3A-B1AB5AF987B9}"/>
              </a:ext>
            </a:extLst>
          </p:cNvPr>
          <p:cNvCxnSpPr/>
          <p:nvPr userDrawn="1"/>
        </p:nvCxnSpPr>
        <p:spPr>
          <a:xfrm>
            <a:off x="600600" y="6120977"/>
            <a:ext cx="10990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3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6" r:id="rId3"/>
  </p:sldLayoutIdLst>
  <p:transition/>
  <p:hf hdr="0" ft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685800" rtl="0" eaLnBrk="1" latinLnBrk="0" hangingPunct="1">
        <a:lnSpc>
          <a:spcPts val="1700"/>
        </a:lnSpc>
        <a:spcBef>
          <a:spcPts val="1700"/>
        </a:spcBef>
        <a:buSzPct val="90000"/>
        <a:buFont typeface="Arial" panose="020B0604020202020204" pitchFamily="34" charset="0"/>
        <a:buChar char="•"/>
        <a:defRPr sz="1450" kern="1200">
          <a:solidFill>
            <a:schemeClr val="tx1"/>
          </a:solidFill>
          <a:latin typeface="+mn-lt"/>
          <a:ea typeface="+mn-ea"/>
          <a:cs typeface="+mn-cs"/>
        </a:defRPr>
      </a:lvl1pPr>
      <a:lvl2pPr marL="354013" indent="-176213" algn="l" defTabSz="685800" rtl="0" eaLnBrk="1" latinLnBrk="0" hangingPunct="1">
        <a:lnSpc>
          <a:spcPts val="1700"/>
        </a:lnSpc>
        <a:spcBef>
          <a:spcPts val="375"/>
        </a:spcBef>
        <a:buFont typeface="Arial" panose="020B0604020202020204" pitchFamily="34" charset="0"/>
        <a:buChar char="‒"/>
        <a:defRPr sz="145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7325" algn="l" defTabSz="685800" rtl="0" eaLnBrk="1" latinLnBrk="0" hangingPunct="1">
        <a:lnSpc>
          <a:spcPts val="1700"/>
        </a:lnSpc>
        <a:spcBef>
          <a:spcPts val="375"/>
        </a:spcBef>
        <a:buFont typeface="Arial" panose="020B0604020202020204" pitchFamily="34" charset="0"/>
        <a:buChar char="‒"/>
        <a:defRPr sz="145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77800" algn="l" defTabSz="685800" rtl="0" eaLnBrk="1" latinLnBrk="0" hangingPunct="1">
        <a:lnSpc>
          <a:spcPts val="1700"/>
        </a:lnSpc>
        <a:spcBef>
          <a:spcPts val="375"/>
        </a:spcBef>
        <a:buFont typeface="Arial" panose="020B0604020202020204" pitchFamily="34" charset="0"/>
        <a:buChar char="‒"/>
        <a:defRPr sz="145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76213" algn="l" defTabSz="685800" rtl="0" eaLnBrk="1" latinLnBrk="0" hangingPunct="1">
        <a:lnSpc>
          <a:spcPts val="1700"/>
        </a:lnSpc>
        <a:spcBef>
          <a:spcPts val="375"/>
        </a:spcBef>
        <a:buFont typeface="Arial" panose="020B0604020202020204" pitchFamily="34" charset="0"/>
        <a:buChar char="‒"/>
        <a:defRPr sz="14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4B1B596-966E-4CB5-A2BC-FDFA150A2C4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40" y="6200775"/>
            <a:ext cx="1035685" cy="270790"/>
          </a:xfrm>
          <a:prstGeom prst="rect">
            <a:avLst/>
          </a:prstGeom>
        </p:spPr>
      </p:pic>
      <p:sp>
        <p:nvSpPr>
          <p:cNvPr id="24" name="Platshållare för rubrik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CB97F5F-3DD3-4BC4-A6CE-B7C3F7CF0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999" y="384175"/>
            <a:ext cx="10990799" cy="9874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26" name="Platshållare för datum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914F284-3703-4648-A4A6-23BC6E3C32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19063" y="6142236"/>
            <a:ext cx="14472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E6D9D8B-6802-4D25-B384-633CA017E14A}" type="datetime1">
              <a:rPr lang="en-GB" smtClean="0"/>
              <a:t>18/08/2020</a:t>
            </a:fld>
            <a:endParaRPr lang="en-GB"/>
          </a:p>
        </p:txBody>
      </p:sp>
      <p:sp>
        <p:nvSpPr>
          <p:cNvPr id="27" name="Platshållare för sidfot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A3808B6-9D7E-48DE-8EAF-EE313C3D68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22120" y="6142236"/>
            <a:ext cx="8196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28" name="Platshållare för bildnummer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CA4C613-1730-4934-B8F1-88B926059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6317" y="6142236"/>
            <a:ext cx="22448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4D95898-5D7B-4E7D-84EB-BBB49E1CFF1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Rak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89E485A-3DC7-4950-8E3A-B1AB5AF987B9}"/>
              </a:ext>
            </a:extLst>
          </p:cNvPr>
          <p:cNvCxnSpPr/>
          <p:nvPr userDrawn="1"/>
        </p:nvCxnSpPr>
        <p:spPr>
          <a:xfrm>
            <a:off x="600600" y="6120977"/>
            <a:ext cx="10990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3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ransition/>
  <p:hf hdr="0" ft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685800" rtl="0" eaLnBrk="1" latinLnBrk="0" hangingPunct="1">
        <a:lnSpc>
          <a:spcPts val="1700"/>
        </a:lnSpc>
        <a:spcBef>
          <a:spcPts val="1700"/>
        </a:spcBef>
        <a:buSzPct val="90000"/>
        <a:buFont typeface="Arial" panose="020B0604020202020204" pitchFamily="34" charset="0"/>
        <a:buChar char="•"/>
        <a:defRPr sz="1450" kern="1200">
          <a:solidFill>
            <a:schemeClr val="tx1"/>
          </a:solidFill>
          <a:latin typeface="+mn-lt"/>
          <a:ea typeface="+mn-ea"/>
          <a:cs typeface="+mn-cs"/>
        </a:defRPr>
      </a:lvl1pPr>
      <a:lvl2pPr marL="354013" indent="-176213" algn="l" defTabSz="685800" rtl="0" eaLnBrk="1" latinLnBrk="0" hangingPunct="1">
        <a:lnSpc>
          <a:spcPts val="1700"/>
        </a:lnSpc>
        <a:spcBef>
          <a:spcPts val="375"/>
        </a:spcBef>
        <a:buFont typeface="Arial" panose="020B0604020202020204" pitchFamily="34" charset="0"/>
        <a:buChar char="‒"/>
        <a:defRPr sz="145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7325" algn="l" defTabSz="685800" rtl="0" eaLnBrk="1" latinLnBrk="0" hangingPunct="1">
        <a:lnSpc>
          <a:spcPts val="1700"/>
        </a:lnSpc>
        <a:spcBef>
          <a:spcPts val="375"/>
        </a:spcBef>
        <a:buFont typeface="Arial" panose="020B0604020202020204" pitchFamily="34" charset="0"/>
        <a:buChar char="‒"/>
        <a:defRPr sz="145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77800" algn="l" defTabSz="685800" rtl="0" eaLnBrk="1" latinLnBrk="0" hangingPunct="1">
        <a:lnSpc>
          <a:spcPts val="1700"/>
        </a:lnSpc>
        <a:spcBef>
          <a:spcPts val="375"/>
        </a:spcBef>
        <a:buFont typeface="Arial" panose="020B0604020202020204" pitchFamily="34" charset="0"/>
        <a:buChar char="‒"/>
        <a:defRPr sz="145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76213" algn="l" defTabSz="685800" rtl="0" eaLnBrk="1" latinLnBrk="0" hangingPunct="1">
        <a:lnSpc>
          <a:spcPts val="1700"/>
        </a:lnSpc>
        <a:spcBef>
          <a:spcPts val="375"/>
        </a:spcBef>
        <a:buFont typeface="Arial" panose="020B0604020202020204" pitchFamily="34" charset="0"/>
        <a:buChar char="‒"/>
        <a:defRPr sz="14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4283476-CD4E-4083-A121-10235634D5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'Planeringen är tydlig'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6907A5B-DC5C-44C8-B254-B5766935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Tydlighet: 91 / 100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02989B9-5D1B-45AB-A32B-11A9EC796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D95898-5D7B-4E7D-84EB-BBB49E1CFF1A}" type="slidenum">
              <a:rPr lang="en-GB" smtClean="0"/>
              <a:t>1</a:t>
            </a:fld>
            <a:endParaRPr lang="en-GB"/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C5BD864-0912-451C-969A-B403C6E01442}"/>
              </a:ext>
            </a:extLst>
          </p:cNvPr>
          <p:cNvSpPr/>
          <p:nvPr/>
        </p:nvSpPr>
        <p:spPr>
          <a:xfrm>
            <a:off x="838200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F830E63-007E-41A3-830D-25033DB5BE82}"/>
              </a:ext>
            </a:extLst>
          </p:cNvPr>
          <p:cNvSpPr/>
          <p:nvPr/>
        </p:nvSpPr>
        <p:spPr>
          <a:xfrm>
            <a:off x="2739883" y="1699627"/>
            <a:ext cx="1323613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Svarsfördelning</a:t>
            </a:r>
          </a:p>
        </p:txBody>
      </p:sp>
      <p:graphicFrame>
        <p:nvGraphicFramePr>
          <p:cNvPr id="8" name="Chart 2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55DE9EF-18A5-45A9-889B-E9BD2ECDEF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2080221"/>
              </p:ext>
            </p:extLst>
          </p:nvPr>
        </p:nvGraphicFramePr>
        <p:xfrm>
          <a:off x="837822" y="2026920"/>
          <a:ext cx="5202528" cy="389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5F60A07-3BED-4BCE-A023-A2780229C4AC}"/>
              </a:ext>
            </a:extLst>
          </p:cNvPr>
          <p:cNvSpPr/>
          <p:nvPr/>
        </p:nvSpPr>
        <p:spPr>
          <a:xfrm>
            <a:off x="6203652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601972E-9FAF-4954-9590-CB5DBBA8FC7A}"/>
              </a:ext>
            </a:extLst>
          </p:cNvPr>
          <p:cNvSpPr/>
          <p:nvPr/>
        </p:nvSpPr>
        <p:spPr>
          <a:xfrm>
            <a:off x="7656071" y="1699825"/>
            <a:ext cx="2222137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Tidslinje över genomsnittssvar</a:t>
            </a:r>
          </a:p>
        </p:txBody>
      </p:sp>
      <p:graphicFrame>
        <p:nvGraphicFramePr>
          <p:cNvPr id="11" name="Chart 1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326C2A2-D419-4556-A79E-6EA40F01E6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938314"/>
              </p:ext>
            </p:extLst>
          </p:nvPr>
        </p:nvGraphicFramePr>
        <p:xfrm>
          <a:off x="6203651" y="1813560"/>
          <a:ext cx="5150149" cy="420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" name="Grupp 20" descr="scope_icon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DBC47ED-2049-4355-81FC-2A0E38FD6B3D}"/>
              </a:ext>
            </a:extLst>
          </p:cNvPr>
          <p:cNvGrpSpPr/>
          <p:nvPr/>
        </p:nvGrpSpPr>
        <p:grpSpPr>
          <a:xfrm>
            <a:off x="7229281" y="1999514"/>
            <a:ext cx="405685" cy="90000"/>
            <a:chOff x="6111025" y="6497468"/>
            <a:chExt cx="405685" cy="90000"/>
          </a:xfrm>
        </p:grpSpPr>
        <p:cxnSp>
          <p:nvCxnSpPr>
            <p:cNvPr id="22" name="Rak koppling 21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37DE1DF-0632-486E-8F95-763A3ACE13E3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4D4D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 22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1171638-4775-4928-8551-BBB6BB56E425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4D4D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latin typeface="Arial" panose="020B0604020202020204" pitchFamily="34" charset="0"/>
              </a:endParaRPr>
            </a:p>
          </p:txBody>
        </p:sp>
      </p:grpSp>
      <p:grpSp>
        <p:nvGrpSpPr>
          <p:cNvPr id="24" name="Grupp 23" descr="benchmark_icon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5FEB059-C8CB-403A-904F-10FDF20A7705}"/>
              </a:ext>
            </a:extLst>
          </p:cNvPr>
          <p:cNvGrpSpPr/>
          <p:nvPr/>
        </p:nvGrpSpPr>
        <p:grpSpPr>
          <a:xfrm>
            <a:off x="8983892" y="1999514"/>
            <a:ext cx="405685" cy="90000"/>
            <a:chOff x="6111025" y="6497468"/>
            <a:chExt cx="405685" cy="90000"/>
          </a:xfrm>
        </p:grpSpPr>
        <p:cxnSp>
          <p:nvCxnSpPr>
            <p:cNvPr id="25" name="Rak koppling 2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C6A1801-CD28-40D4-B8D8-24F9E6AEAF50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BFBFB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lips 2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6B62DE7-AD47-4ADB-B8D8-80C3A588746E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solidFill>
                  <a:srgbClr val="BFBFB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7" name="textruta 2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D37749F-1016-4298-AD7D-91ACE9AEB91B}"/>
              </a:ext>
            </a:extLst>
          </p:cNvPr>
          <p:cNvSpPr txBox="1"/>
          <p:nvPr/>
        </p:nvSpPr>
        <p:spPr>
          <a:xfrm>
            <a:off x="7634967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</a:lstStyle>
          <a:p>
            <a:r>
              <a:rPr lang="sv-SE" sz="700">
                <a:latin typeface="Arial" panose="020B0604020202020204" pitchFamily="34" charset="0"/>
                <a:ea typeface="Roboto" panose="02000000000000000000" pitchFamily="2" charset="0"/>
              </a:rPr>
              <a:t>Liselotte Nilsson-Klangs organisation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15489F3-2CC6-4EFA-A3CA-08279C027C03}"/>
              </a:ext>
            </a:extLst>
          </p:cNvPr>
          <p:cNvSpPr txBox="1"/>
          <p:nvPr/>
        </p:nvSpPr>
        <p:spPr>
          <a:xfrm>
            <a:off x="9389576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sv-SE"/>
              <a:t>Vardaga - Region Syd</a:t>
            </a:r>
          </a:p>
        </p:txBody>
      </p:sp>
      <p:pic>
        <p:nvPicPr>
          <p:cNvPr id="29" name="New pictur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0400" y="360000"/>
            <a:ext cx="620354" cy="62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0219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4283476-CD4E-4083-A121-10235634D5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'Just nu trivs jag bra med jobbet'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6907A5B-DC5C-44C8-B254-B5766935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Entusiasm: 89 / 100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02989B9-5D1B-45AB-A32B-11A9EC796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D95898-5D7B-4E7D-84EB-BBB49E1CFF1A}" type="slidenum">
              <a:rPr lang="en-GB" smtClean="0"/>
              <a:t>10</a:t>
            </a:fld>
            <a:endParaRPr lang="en-GB"/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C5BD864-0912-451C-969A-B403C6E01442}"/>
              </a:ext>
            </a:extLst>
          </p:cNvPr>
          <p:cNvSpPr/>
          <p:nvPr/>
        </p:nvSpPr>
        <p:spPr>
          <a:xfrm>
            <a:off x="838200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F830E63-007E-41A3-830D-25033DB5BE82}"/>
              </a:ext>
            </a:extLst>
          </p:cNvPr>
          <p:cNvSpPr/>
          <p:nvPr/>
        </p:nvSpPr>
        <p:spPr>
          <a:xfrm>
            <a:off x="2739883" y="1699627"/>
            <a:ext cx="1323613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Svarsfördelning</a:t>
            </a:r>
          </a:p>
        </p:txBody>
      </p:sp>
      <p:graphicFrame>
        <p:nvGraphicFramePr>
          <p:cNvPr id="8" name="Chart 2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55DE9EF-18A5-45A9-889B-E9BD2ECDEF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2080221"/>
              </p:ext>
            </p:extLst>
          </p:nvPr>
        </p:nvGraphicFramePr>
        <p:xfrm>
          <a:off x="837822" y="2026920"/>
          <a:ext cx="5202528" cy="389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5F60A07-3BED-4BCE-A023-A2780229C4AC}"/>
              </a:ext>
            </a:extLst>
          </p:cNvPr>
          <p:cNvSpPr/>
          <p:nvPr/>
        </p:nvSpPr>
        <p:spPr>
          <a:xfrm>
            <a:off x="6203652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601972E-9FAF-4954-9590-CB5DBBA8FC7A}"/>
              </a:ext>
            </a:extLst>
          </p:cNvPr>
          <p:cNvSpPr/>
          <p:nvPr/>
        </p:nvSpPr>
        <p:spPr>
          <a:xfrm>
            <a:off x="7656071" y="1699825"/>
            <a:ext cx="2222137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Tidslinje över genomsnittssvar</a:t>
            </a:r>
          </a:p>
        </p:txBody>
      </p:sp>
      <p:graphicFrame>
        <p:nvGraphicFramePr>
          <p:cNvPr id="11" name="Chart 1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326C2A2-D419-4556-A79E-6EA40F01E6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938314"/>
              </p:ext>
            </p:extLst>
          </p:nvPr>
        </p:nvGraphicFramePr>
        <p:xfrm>
          <a:off x="6203651" y="1813560"/>
          <a:ext cx="5150149" cy="420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" name="Grupp 20" descr="scope_icon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DBC47ED-2049-4355-81FC-2A0E38FD6B3D}"/>
              </a:ext>
            </a:extLst>
          </p:cNvPr>
          <p:cNvGrpSpPr/>
          <p:nvPr/>
        </p:nvGrpSpPr>
        <p:grpSpPr>
          <a:xfrm>
            <a:off x="7229281" y="1999514"/>
            <a:ext cx="405685" cy="90000"/>
            <a:chOff x="6111025" y="6497468"/>
            <a:chExt cx="405685" cy="90000"/>
          </a:xfrm>
        </p:grpSpPr>
        <p:cxnSp>
          <p:nvCxnSpPr>
            <p:cNvPr id="22" name="Rak koppling 21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37DE1DF-0632-486E-8F95-763A3ACE13E3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4D4D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 22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1171638-4775-4928-8551-BBB6BB56E425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4D4D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latin typeface="Arial" panose="020B0604020202020204" pitchFamily="34" charset="0"/>
              </a:endParaRPr>
            </a:p>
          </p:txBody>
        </p:sp>
      </p:grpSp>
      <p:grpSp>
        <p:nvGrpSpPr>
          <p:cNvPr id="24" name="Grupp 23" descr="benchmark_icon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5FEB059-C8CB-403A-904F-10FDF20A7705}"/>
              </a:ext>
            </a:extLst>
          </p:cNvPr>
          <p:cNvGrpSpPr/>
          <p:nvPr/>
        </p:nvGrpSpPr>
        <p:grpSpPr>
          <a:xfrm>
            <a:off x="8983892" y="1999514"/>
            <a:ext cx="405685" cy="90000"/>
            <a:chOff x="6111025" y="6497468"/>
            <a:chExt cx="405685" cy="90000"/>
          </a:xfrm>
        </p:grpSpPr>
        <p:cxnSp>
          <p:nvCxnSpPr>
            <p:cNvPr id="25" name="Rak koppling 2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C6A1801-CD28-40D4-B8D8-24F9E6AEAF50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BFBFB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lips 2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6B62DE7-AD47-4ADB-B8D8-80C3A588746E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solidFill>
                  <a:srgbClr val="BFBFB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7" name="textruta 2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D37749F-1016-4298-AD7D-91ACE9AEB91B}"/>
              </a:ext>
            </a:extLst>
          </p:cNvPr>
          <p:cNvSpPr txBox="1"/>
          <p:nvPr/>
        </p:nvSpPr>
        <p:spPr>
          <a:xfrm>
            <a:off x="7634967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</a:lstStyle>
          <a:p>
            <a:r>
              <a:rPr lang="sv-SE" sz="700">
                <a:latin typeface="Arial" panose="020B0604020202020204" pitchFamily="34" charset="0"/>
                <a:ea typeface="Roboto" panose="02000000000000000000" pitchFamily="2" charset="0"/>
              </a:rPr>
              <a:t>Liselotte Nilsson-Klangs organisation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15489F3-2CC6-4EFA-A3CA-08279C027C03}"/>
              </a:ext>
            </a:extLst>
          </p:cNvPr>
          <p:cNvSpPr txBox="1"/>
          <p:nvPr/>
        </p:nvSpPr>
        <p:spPr>
          <a:xfrm>
            <a:off x="9389576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sv-SE"/>
              <a:t>Vardaga - Region Syd</a:t>
            </a:r>
          </a:p>
        </p:txBody>
      </p:sp>
      <p:pic>
        <p:nvPicPr>
          <p:cNvPr id="29" name="New pictur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0400" y="360000"/>
            <a:ext cx="620354" cy="62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0219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4283476-CD4E-4083-A121-10235634D5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'Just nu trivs jag bra med jobbet'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6907A5B-DC5C-44C8-B254-B5766935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Entusiasm: 89 / 100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32AFABB-96AB-4ACD-B08F-395A242CA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D95898-5D7B-4E7D-84EB-BBB49E1CFF1A}" type="slidenum">
              <a:rPr lang="en-GB" smtClean="0"/>
              <a:t>11</a:t>
            </a:fld>
            <a:endParaRPr lang="en-GB"/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49FA42E-69C3-441E-9570-138A2FA287AD}"/>
              </a:ext>
            </a:extLst>
          </p:cNvPr>
          <p:cNvSpPr/>
          <p:nvPr/>
        </p:nvSpPr>
        <p:spPr>
          <a:xfrm>
            <a:off x="838200" y="1808018"/>
            <a:ext cx="10515600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F748218-F89D-4B2A-9211-E230EB1E175D}"/>
              </a:ext>
            </a:extLst>
          </p:cNvPr>
          <p:cNvSpPr/>
          <p:nvPr/>
        </p:nvSpPr>
        <p:spPr>
          <a:xfrm>
            <a:off x="5180518" y="1699627"/>
            <a:ext cx="1807800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Inkomna förslag (1 av 1)</a:t>
            </a:r>
          </a:p>
        </p:txBody>
      </p:sp>
      <p:grpSp>
        <p:nvGrpSpPr>
          <p:cNvPr id="16" name="Grupp 1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795D474-AB78-4D41-8970-9B103F19959E}"/>
              </a:ext>
            </a:extLst>
          </p:cNvPr>
          <p:cNvGrpSpPr/>
          <p:nvPr/>
        </p:nvGrpSpPr>
        <p:grpSpPr>
          <a:xfrm>
            <a:off x="969006" y="2035174"/>
            <a:ext cx="4821878" cy="614000"/>
            <a:chOff x="969323" y="2185127"/>
            <a:chExt cx="4821878" cy="406400"/>
          </a:xfrm>
        </p:grpSpPr>
        <p:sp>
          <p:nvSpPr>
            <p:cNvPr id="5" name="Rektangel 50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A14B919-B1CE-4708-BF7F-292B7A3C9965}"/>
                </a:ext>
              </a:extLst>
            </p:cNvPr>
            <p:cNvSpPr/>
            <p:nvPr/>
          </p:nvSpPr>
          <p:spPr>
            <a:xfrm>
              <a:off x="1414373" y="2185127"/>
              <a:ext cx="4376828" cy="4064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lIns="0" tIns="127000" rIns="0" bIns="127000" rtlCol="0" anchor="ctr">
              <a:spAutoFit/>
            </a:bodyPr>
            <a:lstStyle>
              <a:defPPr>
                <a:defRPr lang="sv-SE"/>
              </a:def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sv-SE" sz="1000" b="0" i="1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"Jag trvis mig jätte bra här på lindgården."</a:t>
              </a:r>
            </a:p>
          </p:txBody>
        </p:sp>
        <p:pic>
          <p:nvPicPr>
            <p:cNvPr id="17" name="New pictur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9323" y="2269187"/>
              <a:ext cx="360000" cy="238280"/>
            </a:xfrm>
            <a:prstGeom prst="rect">
              <a:avLst/>
            </a:prstGeom>
          </p:spPr>
        </p:pic>
      </p:grpSp>
      <p:pic>
        <p:nvPicPr>
          <p:cNvPr id="18" name="New pict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0400" y="360000"/>
            <a:ext cx="620354" cy="62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7911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90848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4283476-CD4E-4083-A121-10235634D5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'Planeringen är tydlig'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6907A5B-DC5C-44C8-B254-B5766935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Tydlighet: 91 / 100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32AFABB-96AB-4ACD-B08F-395A242CA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D95898-5D7B-4E7D-84EB-BBB49E1CFF1A}" type="slidenum">
              <a:rPr lang="en-GB" smtClean="0"/>
              <a:t>2</a:t>
            </a:fld>
            <a:endParaRPr lang="en-GB"/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49FA42E-69C3-441E-9570-138A2FA287AD}"/>
              </a:ext>
            </a:extLst>
          </p:cNvPr>
          <p:cNvSpPr/>
          <p:nvPr/>
        </p:nvSpPr>
        <p:spPr>
          <a:xfrm>
            <a:off x="838200" y="1808018"/>
            <a:ext cx="10515600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F748218-F89D-4B2A-9211-E230EB1E175D}"/>
              </a:ext>
            </a:extLst>
          </p:cNvPr>
          <p:cNvSpPr/>
          <p:nvPr/>
        </p:nvSpPr>
        <p:spPr>
          <a:xfrm>
            <a:off x="5180518" y="1699627"/>
            <a:ext cx="1807800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Inkomna förslag (1 av 1)</a:t>
            </a:r>
          </a:p>
        </p:txBody>
      </p:sp>
      <p:grpSp>
        <p:nvGrpSpPr>
          <p:cNvPr id="16" name="Grupp 1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795D474-AB78-4D41-8970-9B103F19959E}"/>
              </a:ext>
            </a:extLst>
          </p:cNvPr>
          <p:cNvGrpSpPr/>
          <p:nvPr/>
        </p:nvGrpSpPr>
        <p:grpSpPr>
          <a:xfrm>
            <a:off x="969006" y="2035174"/>
            <a:ext cx="4821878" cy="614000"/>
            <a:chOff x="969323" y="2108927"/>
            <a:chExt cx="4821878" cy="558800"/>
          </a:xfrm>
        </p:grpSpPr>
        <p:sp>
          <p:nvSpPr>
            <p:cNvPr id="5" name="Rektangel 50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A14B919-B1CE-4708-BF7F-292B7A3C9965}"/>
                </a:ext>
              </a:extLst>
            </p:cNvPr>
            <p:cNvSpPr/>
            <p:nvPr/>
          </p:nvSpPr>
          <p:spPr>
            <a:xfrm>
              <a:off x="1414373" y="2108927"/>
              <a:ext cx="4376828" cy="558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lIns="0" tIns="127000" rIns="0" bIns="127000" rtlCol="0" anchor="ctr">
              <a:spAutoFit/>
            </a:bodyPr>
            <a:lstStyle>
              <a:defPPr>
                <a:defRPr lang="sv-SE"/>
              </a:def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sv-SE" sz="1000" b="0" i="1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"Förhoppningsvis bli ännu bättre nu med uppdelning av de boende under våra arbetspass"</a:t>
              </a:r>
            </a:p>
          </p:txBody>
        </p:sp>
        <p:pic>
          <p:nvPicPr>
            <p:cNvPr id="17" name="New pictur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9323" y="2224510"/>
              <a:ext cx="360000" cy="327635"/>
            </a:xfrm>
            <a:prstGeom prst="rect">
              <a:avLst/>
            </a:prstGeom>
          </p:spPr>
        </p:pic>
      </p:grpSp>
      <p:pic>
        <p:nvPicPr>
          <p:cNvPr id="18" name="New pict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0400" y="360000"/>
            <a:ext cx="620354" cy="62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7911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4283476-CD4E-4083-A121-10235634D5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'Vi lägger tiden på rätt saker'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6907A5B-DC5C-44C8-B254-B5766935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Värde: 94 / 100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02989B9-5D1B-45AB-A32B-11A9EC796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D95898-5D7B-4E7D-84EB-BBB49E1CFF1A}" type="slidenum">
              <a:rPr lang="en-GB" smtClean="0"/>
              <a:t>3</a:t>
            </a:fld>
            <a:endParaRPr lang="en-GB"/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C5BD864-0912-451C-969A-B403C6E01442}"/>
              </a:ext>
            </a:extLst>
          </p:cNvPr>
          <p:cNvSpPr/>
          <p:nvPr/>
        </p:nvSpPr>
        <p:spPr>
          <a:xfrm>
            <a:off x="838200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F830E63-007E-41A3-830D-25033DB5BE82}"/>
              </a:ext>
            </a:extLst>
          </p:cNvPr>
          <p:cNvSpPr/>
          <p:nvPr/>
        </p:nvSpPr>
        <p:spPr>
          <a:xfrm>
            <a:off x="2739883" y="1699627"/>
            <a:ext cx="1323613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Svarsfördelning</a:t>
            </a:r>
          </a:p>
        </p:txBody>
      </p:sp>
      <p:graphicFrame>
        <p:nvGraphicFramePr>
          <p:cNvPr id="8" name="Chart 2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55DE9EF-18A5-45A9-889B-E9BD2ECDEF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2080221"/>
              </p:ext>
            </p:extLst>
          </p:nvPr>
        </p:nvGraphicFramePr>
        <p:xfrm>
          <a:off x="837822" y="2026920"/>
          <a:ext cx="5202528" cy="389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5F60A07-3BED-4BCE-A023-A2780229C4AC}"/>
              </a:ext>
            </a:extLst>
          </p:cNvPr>
          <p:cNvSpPr/>
          <p:nvPr/>
        </p:nvSpPr>
        <p:spPr>
          <a:xfrm>
            <a:off x="6203652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601972E-9FAF-4954-9590-CB5DBBA8FC7A}"/>
              </a:ext>
            </a:extLst>
          </p:cNvPr>
          <p:cNvSpPr/>
          <p:nvPr/>
        </p:nvSpPr>
        <p:spPr>
          <a:xfrm>
            <a:off x="7656071" y="1699825"/>
            <a:ext cx="2222137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Tidslinje över genomsnittssvar</a:t>
            </a:r>
          </a:p>
        </p:txBody>
      </p:sp>
      <p:graphicFrame>
        <p:nvGraphicFramePr>
          <p:cNvPr id="11" name="Chart 1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326C2A2-D419-4556-A79E-6EA40F01E6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938314"/>
              </p:ext>
            </p:extLst>
          </p:nvPr>
        </p:nvGraphicFramePr>
        <p:xfrm>
          <a:off x="6203651" y="1813560"/>
          <a:ext cx="5150149" cy="420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" name="Grupp 20" descr="scope_icon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DBC47ED-2049-4355-81FC-2A0E38FD6B3D}"/>
              </a:ext>
            </a:extLst>
          </p:cNvPr>
          <p:cNvGrpSpPr/>
          <p:nvPr/>
        </p:nvGrpSpPr>
        <p:grpSpPr>
          <a:xfrm>
            <a:off x="7229281" y="1999514"/>
            <a:ext cx="405685" cy="90000"/>
            <a:chOff x="6111025" y="6497468"/>
            <a:chExt cx="405685" cy="90000"/>
          </a:xfrm>
        </p:grpSpPr>
        <p:cxnSp>
          <p:nvCxnSpPr>
            <p:cNvPr id="22" name="Rak koppling 21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37DE1DF-0632-486E-8F95-763A3ACE13E3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4D4D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 22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1171638-4775-4928-8551-BBB6BB56E425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4D4D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latin typeface="Arial" panose="020B0604020202020204" pitchFamily="34" charset="0"/>
              </a:endParaRPr>
            </a:p>
          </p:txBody>
        </p:sp>
      </p:grpSp>
      <p:grpSp>
        <p:nvGrpSpPr>
          <p:cNvPr id="24" name="Grupp 23" descr="benchmark_icon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5FEB059-C8CB-403A-904F-10FDF20A7705}"/>
              </a:ext>
            </a:extLst>
          </p:cNvPr>
          <p:cNvGrpSpPr/>
          <p:nvPr/>
        </p:nvGrpSpPr>
        <p:grpSpPr>
          <a:xfrm>
            <a:off x="8983892" y="1999514"/>
            <a:ext cx="405685" cy="90000"/>
            <a:chOff x="6111025" y="6497468"/>
            <a:chExt cx="405685" cy="90000"/>
          </a:xfrm>
        </p:grpSpPr>
        <p:cxnSp>
          <p:nvCxnSpPr>
            <p:cNvPr id="25" name="Rak koppling 2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C6A1801-CD28-40D4-B8D8-24F9E6AEAF50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BFBFB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lips 2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6B62DE7-AD47-4ADB-B8D8-80C3A588746E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solidFill>
                  <a:srgbClr val="BFBFB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7" name="textruta 2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D37749F-1016-4298-AD7D-91ACE9AEB91B}"/>
              </a:ext>
            </a:extLst>
          </p:cNvPr>
          <p:cNvSpPr txBox="1"/>
          <p:nvPr/>
        </p:nvSpPr>
        <p:spPr>
          <a:xfrm>
            <a:off x="7634967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</a:lstStyle>
          <a:p>
            <a:r>
              <a:rPr lang="sv-SE" sz="700">
                <a:latin typeface="Arial" panose="020B0604020202020204" pitchFamily="34" charset="0"/>
                <a:ea typeface="Roboto" panose="02000000000000000000" pitchFamily="2" charset="0"/>
              </a:rPr>
              <a:t>Liselotte Nilsson-Klangs organisation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15489F3-2CC6-4EFA-A3CA-08279C027C03}"/>
              </a:ext>
            </a:extLst>
          </p:cNvPr>
          <p:cNvSpPr txBox="1"/>
          <p:nvPr/>
        </p:nvSpPr>
        <p:spPr>
          <a:xfrm>
            <a:off x="9389576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sv-SE"/>
              <a:t>Vardaga - Region Syd</a:t>
            </a:r>
          </a:p>
        </p:txBody>
      </p:sp>
      <p:pic>
        <p:nvPicPr>
          <p:cNvPr id="29" name="New pictur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0400" y="360000"/>
            <a:ext cx="620354" cy="62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0219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4283476-CD4E-4083-A121-10235634D5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'Jag har de verktyg och stöd som behövs för att göra ett bra jobb'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6907A5B-DC5C-44C8-B254-B5766935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Effektivitet: 95 / 100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02989B9-5D1B-45AB-A32B-11A9EC796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D95898-5D7B-4E7D-84EB-BBB49E1CFF1A}" type="slidenum">
              <a:rPr lang="en-GB" smtClean="0"/>
              <a:t>4</a:t>
            </a:fld>
            <a:endParaRPr lang="en-GB"/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C5BD864-0912-451C-969A-B403C6E01442}"/>
              </a:ext>
            </a:extLst>
          </p:cNvPr>
          <p:cNvSpPr/>
          <p:nvPr/>
        </p:nvSpPr>
        <p:spPr>
          <a:xfrm>
            <a:off x="838200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F830E63-007E-41A3-830D-25033DB5BE82}"/>
              </a:ext>
            </a:extLst>
          </p:cNvPr>
          <p:cNvSpPr/>
          <p:nvPr/>
        </p:nvSpPr>
        <p:spPr>
          <a:xfrm>
            <a:off x="2739883" y="1699627"/>
            <a:ext cx="1323613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Svarsfördelning</a:t>
            </a:r>
          </a:p>
        </p:txBody>
      </p:sp>
      <p:graphicFrame>
        <p:nvGraphicFramePr>
          <p:cNvPr id="8" name="Chart 2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55DE9EF-18A5-45A9-889B-E9BD2ECDEF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2080221"/>
              </p:ext>
            </p:extLst>
          </p:nvPr>
        </p:nvGraphicFramePr>
        <p:xfrm>
          <a:off x="837822" y="2026920"/>
          <a:ext cx="5202528" cy="389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5F60A07-3BED-4BCE-A023-A2780229C4AC}"/>
              </a:ext>
            </a:extLst>
          </p:cNvPr>
          <p:cNvSpPr/>
          <p:nvPr/>
        </p:nvSpPr>
        <p:spPr>
          <a:xfrm>
            <a:off x="6203652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601972E-9FAF-4954-9590-CB5DBBA8FC7A}"/>
              </a:ext>
            </a:extLst>
          </p:cNvPr>
          <p:cNvSpPr/>
          <p:nvPr/>
        </p:nvSpPr>
        <p:spPr>
          <a:xfrm>
            <a:off x="7656071" y="1699825"/>
            <a:ext cx="2222137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Tidslinje över genomsnittssvar</a:t>
            </a:r>
          </a:p>
        </p:txBody>
      </p:sp>
      <p:graphicFrame>
        <p:nvGraphicFramePr>
          <p:cNvPr id="11" name="Chart 1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326C2A2-D419-4556-A79E-6EA40F01E6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938314"/>
              </p:ext>
            </p:extLst>
          </p:nvPr>
        </p:nvGraphicFramePr>
        <p:xfrm>
          <a:off x="6203651" y="1813560"/>
          <a:ext cx="5150149" cy="420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" name="Grupp 20" descr="scope_icon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DBC47ED-2049-4355-81FC-2A0E38FD6B3D}"/>
              </a:ext>
            </a:extLst>
          </p:cNvPr>
          <p:cNvGrpSpPr/>
          <p:nvPr/>
        </p:nvGrpSpPr>
        <p:grpSpPr>
          <a:xfrm>
            <a:off x="7229281" y="1999514"/>
            <a:ext cx="405685" cy="90000"/>
            <a:chOff x="6111025" y="6497468"/>
            <a:chExt cx="405685" cy="90000"/>
          </a:xfrm>
        </p:grpSpPr>
        <p:cxnSp>
          <p:nvCxnSpPr>
            <p:cNvPr id="22" name="Rak koppling 21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37DE1DF-0632-486E-8F95-763A3ACE13E3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4D4D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 22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1171638-4775-4928-8551-BBB6BB56E425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4D4D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latin typeface="Arial" panose="020B0604020202020204" pitchFamily="34" charset="0"/>
              </a:endParaRPr>
            </a:p>
          </p:txBody>
        </p:sp>
      </p:grpSp>
      <p:grpSp>
        <p:nvGrpSpPr>
          <p:cNvPr id="24" name="Grupp 23" descr="benchmark_icon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5FEB059-C8CB-403A-904F-10FDF20A7705}"/>
              </a:ext>
            </a:extLst>
          </p:cNvPr>
          <p:cNvGrpSpPr/>
          <p:nvPr/>
        </p:nvGrpSpPr>
        <p:grpSpPr>
          <a:xfrm>
            <a:off x="8983892" y="1999514"/>
            <a:ext cx="405685" cy="90000"/>
            <a:chOff x="6111025" y="6497468"/>
            <a:chExt cx="405685" cy="90000"/>
          </a:xfrm>
        </p:grpSpPr>
        <p:cxnSp>
          <p:nvCxnSpPr>
            <p:cNvPr id="25" name="Rak koppling 2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C6A1801-CD28-40D4-B8D8-24F9E6AEAF50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BFBFB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lips 2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6B62DE7-AD47-4ADB-B8D8-80C3A588746E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solidFill>
                  <a:srgbClr val="BFBFB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7" name="textruta 2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D37749F-1016-4298-AD7D-91ACE9AEB91B}"/>
              </a:ext>
            </a:extLst>
          </p:cNvPr>
          <p:cNvSpPr txBox="1"/>
          <p:nvPr/>
        </p:nvSpPr>
        <p:spPr>
          <a:xfrm>
            <a:off x="7634967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</a:lstStyle>
          <a:p>
            <a:r>
              <a:rPr lang="sv-SE" sz="700">
                <a:latin typeface="Arial" panose="020B0604020202020204" pitchFamily="34" charset="0"/>
                <a:ea typeface="Roboto" panose="02000000000000000000" pitchFamily="2" charset="0"/>
              </a:rPr>
              <a:t>Liselotte Nilsson-Klangs organisation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15489F3-2CC6-4EFA-A3CA-08279C027C03}"/>
              </a:ext>
            </a:extLst>
          </p:cNvPr>
          <p:cNvSpPr txBox="1"/>
          <p:nvPr/>
        </p:nvSpPr>
        <p:spPr>
          <a:xfrm>
            <a:off x="9389576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sv-SE"/>
              <a:t>Vardaga - Region Syd</a:t>
            </a:r>
          </a:p>
        </p:txBody>
      </p:sp>
      <p:pic>
        <p:nvPicPr>
          <p:cNvPr id="29" name="New pictur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0400" y="360000"/>
            <a:ext cx="620354" cy="62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0219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4283476-CD4E-4083-A121-10235634D5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'Jag har de verktyg och stöd som behövs för att göra ett bra jobb'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6907A5B-DC5C-44C8-B254-B5766935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Effektivitet: 95 / 100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32AFABB-96AB-4ACD-B08F-395A242CA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D95898-5D7B-4E7D-84EB-BBB49E1CFF1A}" type="slidenum">
              <a:rPr lang="en-GB" smtClean="0"/>
              <a:t>5</a:t>
            </a:fld>
            <a:endParaRPr lang="en-GB"/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49FA42E-69C3-441E-9570-138A2FA287AD}"/>
              </a:ext>
            </a:extLst>
          </p:cNvPr>
          <p:cNvSpPr/>
          <p:nvPr/>
        </p:nvSpPr>
        <p:spPr>
          <a:xfrm>
            <a:off x="838200" y="1808018"/>
            <a:ext cx="10515600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F748218-F89D-4B2A-9211-E230EB1E175D}"/>
              </a:ext>
            </a:extLst>
          </p:cNvPr>
          <p:cNvSpPr/>
          <p:nvPr/>
        </p:nvSpPr>
        <p:spPr>
          <a:xfrm>
            <a:off x="5180518" y="1699627"/>
            <a:ext cx="1807800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Inkomna förslag (1 av 1)</a:t>
            </a:r>
          </a:p>
        </p:txBody>
      </p:sp>
      <p:grpSp>
        <p:nvGrpSpPr>
          <p:cNvPr id="16" name="Grupp 1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795D474-AB78-4D41-8970-9B103F19959E}"/>
              </a:ext>
            </a:extLst>
          </p:cNvPr>
          <p:cNvGrpSpPr/>
          <p:nvPr/>
        </p:nvGrpSpPr>
        <p:grpSpPr>
          <a:xfrm>
            <a:off x="969006" y="2035174"/>
            <a:ext cx="4821878" cy="614000"/>
            <a:chOff x="969323" y="2185127"/>
            <a:chExt cx="4821878" cy="406400"/>
          </a:xfrm>
        </p:grpSpPr>
        <p:sp>
          <p:nvSpPr>
            <p:cNvPr id="5" name="Rektangel 50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A14B919-B1CE-4708-BF7F-292B7A3C9965}"/>
                </a:ext>
              </a:extLst>
            </p:cNvPr>
            <p:cNvSpPr/>
            <p:nvPr/>
          </p:nvSpPr>
          <p:spPr>
            <a:xfrm>
              <a:off x="1414373" y="2185127"/>
              <a:ext cx="4376828" cy="4064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lIns="0" tIns="127000" rIns="0" bIns="127000" rtlCol="0" anchor="ctr">
              <a:spAutoFit/>
            </a:bodyPr>
            <a:lstStyle>
              <a:defPPr>
                <a:defRPr lang="sv-SE"/>
              </a:def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sv-SE" sz="1000" b="0" i="1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"Är glad för att vi har den skyddsutrustning som behövs OM..."</a:t>
              </a:r>
            </a:p>
          </p:txBody>
        </p:sp>
        <p:pic>
          <p:nvPicPr>
            <p:cNvPr id="17" name="New pictur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9323" y="2269187"/>
              <a:ext cx="360000" cy="238280"/>
            </a:xfrm>
            <a:prstGeom prst="rect">
              <a:avLst/>
            </a:prstGeom>
          </p:spPr>
        </p:pic>
      </p:grpSp>
      <p:grpSp>
        <p:nvGrpSpPr>
          <p:cNvPr id="18" name="Grupp 1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795D474-AB78-4D41-8970-9B103F19959E}"/>
              </a:ext>
            </a:extLst>
          </p:cNvPr>
          <p:cNvGrpSpPr/>
          <p:nvPr/>
        </p:nvGrpSpPr>
        <p:grpSpPr>
          <a:xfrm>
            <a:off x="969006" y="2649174"/>
            <a:ext cx="4821878" cy="614000"/>
            <a:chOff x="969323" y="2108927"/>
            <a:chExt cx="4821878" cy="558800"/>
          </a:xfrm>
        </p:grpSpPr>
        <p:sp>
          <p:nvSpPr>
            <p:cNvPr id="6" name="Rektangel 50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A14B919-B1CE-4708-BF7F-292B7A3C9965}"/>
                </a:ext>
              </a:extLst>
            </p:cNvPr>
            <p:cNvSpPr/>
            <p:nvPr/>
          </p:nvSpPr>
          <p:spPr>
            <a:xfrm>
              <a:off x="1414373" y="2108927"/>
              <a:ext cx="4376828" cy="558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lIns="0" tIns="127000" rIns="0" bIns="127000" rtlCol="0" anchor="ctr">
              <a:spAutoFit/>
            </a:bodyPr>
            <a:lstStyle>
              <a:defPPr>
                <a:defRPr lang="sv-SE"/>
              </a:def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sv-SE" sz="1000" b="0" i="1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"Som jag skrev tidigare så tror jag på uppdelning av boende och avdelningsjobbet. Kontaktmannaskapet genomsyrar vårt arbete"</a:t>
              </a:r>
            </a:p>
          </p:txBody>
        </p:sp>
        <p:pic>
          <p:nvPicPr>
            <p:cNvPr id="19" name="New pictur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9323" y="2224510"/>
              <a:ext cx="360000" cy="327635"/>
            </a:xfrm>
            <a:prstGeom prst="rect">
              <a:avLst/>
            </a:prstGeom>
          </p:spPr>
        </p:pic>
      </p:grpSp>
      <p:pic>
        <p:nvPicPr>
          <p:cNvPr id="20" name="New pict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0400" y="360000"/>
            <a:ext cx="620354" cy="62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7911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4283476-CD4E-4083-A121-10235634D5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'Det finns tillräckligt med tid för att göra mina arbetsuppgifter'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6907A5B-DC5C-44C8-B254-B5766935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Belastning: 94 / 100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02989B9-5D1B-45AB-A32B-11A9EC796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D95898-5D7B-4E7D-84EB-BBB49E1CFF1A}" type="slidenum">
              <a:rPr lang="en-GB" smtClean="0"/>
              <a:t>6</a:t>
            </a:fld>
            <a:endParaRPr lang="en-GB"/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C5BD864-0912-451C-969A-B403C6E01442}"/>
              </a:ext>
            </a:extLst>
          </p:cNvPr>
          <p:cNvSpPr/>
          <p:nvPr/>
        </p:nvSpPr>
        <p:spPr>
          <a:xfrm>
            <a:off x="838200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F830E63-007E-41A3-830D-25033DB5BE82}"/>
              </a:ext>
            </a:extLst>
          </p:cNvPr>
          <p:cNvSpPr/>
          <p:nvPr/>
        </p:nvSpPr>
        <p:spPr>
          <a:xfrm>
            <a:off x="2739883" y="1699627"/>
            <a:ext cx="1323613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Svarsfördelning</a:t>
            </a:r>
          </a:p>
        </p:txBody>
      </p:sp>
      <p:graphicFrame>
        <p:nvGraphicFramePr>
          <p:cNvPr id="8" name="Chart 2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55DE9EF-18A5-45A9-889B-E9BD2ECDEF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2080221"/>
              </p:ext>
            </p:extLst>
          </p:nvPr>
        </p:nvGraphicFramePr>
        <p:xfrm>
          <a:off x="837822" y="2026920"/>
          <a:ext cx="5202528" cy="389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5F60A07-3BED-4BCE-A023-A2780229C4AC}"/>
              </a:ext>
            </a:extLst>
          </p:cNvPr>
          <p:cNvSpPr/>
          <p:nvPr/>
        </p:nvSpPr>
        <p:spPr>
          <a:xfrm>
            <a:off x="6203652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601972E-9FAF-4954-9590-CB5DBBA8FC7A}"/>
              </a:ext>
            </a:extLst>
          </p:cNvPr>
          <p:cNvSpPr/>
          <p:nvPr/>
        </p:nvSpPr>
        <p:spPr>
          <a:xfrm>
            <a:off x="7656071" y="1699825"/>
            <a:ext cx="2222137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Tidslinje över genomsnittssvar</a:t>
            </a:r>
          </a:p>
        </p:txBody>
      </p:sp>
      <p:graphicFrame>
        <p:nvGraphicFramePr>
          <p:cNvPr id="11" name="Chart 1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326C2A2-D419-4556-A79E-6EA40F01E6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938314"/>
              </p:ext>
            </p:extLst>
          </p:nvPr>
        </p:nvGraphicFramePr>
        <p:xfrm>
          <a:off x="6203651" y="1813560"/>
          <a:ext cx="5150149" cy="420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" name="Grupp 20" descr="scope_icon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DBC47ED-2049-4355-81FC-2A0E38FD6B3D}"/>
              </a:ext>
            </a:extLst>
          </p:cNvPr>
          <p:cNvGrpSpPr/>
          <p:nvPr/>
        </p:nvGrpSpPr>
        <p:grpSpPr>
          <a:xfrm>
            <a:off x="7229281" y="1999514"/>
            <a:ext cx="405685" cy="90000"/>
            <a:chOff x="6111025" y="6497468"/>
            <a:chExt cx="405685" cy="90000"/>
          </a:xfrm>
        </p:grpSpPr>
        <p:cxnSp>
          <p:nvCxnSpPr>
            <p:cNvPr id="22" name="Rak koppling 21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37DE1DF-0632-486E-8F95-763A3ACE13E3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4D4D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 22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1171638-4775-4928-8551-BBB6BB56E425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4D4D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latin typeface="Arial" panose="020B0604020202020204" pitchFamily="34" charset="0"/>
              </a:endParaRPr>
            </a:p>
          </p:txBody>
        </p:sp>
      </p:grpSp>
      <p:grpSp>
        <p:nvGrpSpPr>
          <p:cNvPr id="24" name="Grupp 23" descr="benchmark_icon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5FEB059-C8CB-403A-904F-10FDF20A7705}"/>
              </a:ext>
            </a:extLst>
          </p:cNvPr>
          <p:cNvGrpSpPr/>
          <p:nvPr/>
        </p:nvGrpSpPr>
        <p:grpSpPr>
          <a:xfrm>
            <a:off x="8983892" y="1999514"/>
            <a:ext cx="405685" cy="90000"/>
            <a:chOff x="6111025" y="6497468"/>
            <a:chExt cx="405685" cy="90000"/>
          </a:xfrm>
        </p:grpSpPr>
        <p:cxnSp>
          <p:nvCxnSpPr>
            <p:cNvPr id="25" name="Rak koppling 2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C6A1801-CD28-40D4-B8D8-24F9E6AEAF50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BFBFB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lips 2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6B62DE7-AD47-4ADB-B8D8-80C3A588746E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solidFill>
                  <a:srgbClr val="BFBFB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7" name="textruta 2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D37749F-1016-4298-AD7D-91ACE9AEB91B}"/>
              </a:ext>
            </a:extLst>
          </p:cNvPr>
          <p:cNvSpPr txBox="1"/>
          <p:nvPr/>
        </p:nvSpPr>
        <p:spPr>
          <a:xfrm>
            <a:off x="7634967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</a:lstStyle>
          <a:p>
            <a:r>
              <a:rPr lang="sv-SE" sz="700">
                <a:latin typeface="Arial" panose="020B0604020202020204" pitchFamily="34" charset="0"/>
                <a:ea typeface="Roboto" panose="02000000000000000000" pitchFamily="2" charset="0"/>
              </a:rPr>
              <a:t>Liselotte Nilsson-Klangs organisation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15489F3-2CC6-4EFA-A3CA-08279C027C03}"/>
              </a:ext>
            </a:extLst>
          </p:cNvPr>
          <p:cNvSpPr txBox="1"/>
          <p:nvPr/>
        </p:nvSpPr>
        <p:spPr>
          <a:xfrm>
            <a:off x="9389576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sv-SE"/>
              <a:t>Vardaga - Region Syd</a:t>
            </a:r>
          </a:p>
        </p:txBody>
      </p:sp>
      <p:pic>
        <p:nvPicPr>
          <p:cNvPr id="29" name="New pictur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0400" y="360000"/>
            <a:ext cx="620354" cy="62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0219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4283476-CD4E-4083-A121-10235634D5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'Det finns tillräckligt med tid för att göra mina arbetsuppgifter'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6907A5B-DC5C-44C8-B254-B5766935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Belastning: 94 / 100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32AFABB-96AB-4ACD-B08F-395A242CA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D95898-5D7B-4E7D-84EB-BBB49E1CFF1A}" type="slidenum">
              <a:rPr lang="en-GB" smtClean="0"/>
              <a:t>7</a:t>
            </a:fld>
            <a:endParaRPr lang="en-GB"/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49FA42E-69C3-441E-9570-138A2FA287AD}"/>
              </a:ext>
            </a:extLst>
          </p:cNvPr>
          <p:cNvSpPr/>
          <p:nvPr/>
        </p:nvSpPr>
        <p:spPr>
          <a:xfrm>
            <a:off x="838200" y="1808018"/>
            <a:ext cx="10515600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F748218-F89D-4B2A-9211-E230EB1E175D}"/>
              </a:ext>
            </a:extLst>
          </p:cNvPr>
          <p:cNvSpPr/>
          <p:nvPr/>
        </p:nvSpPr>
        <p:spPr>
          <a:xfrm>
            <a:off x="5180518" y="1699627"/>
            <a:ext cx="1807800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Inkomna förslag (1 av 1)</a:t>
            </a:r>
          </a:p>
        </p:txBody>
      </p:sp>
      <p:grpSp>
        <p:nvGrpSpPr>
          <p:cNvPr id="16" name="Grupp 1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795D474-AB78-4D41-8970-9B103F19959E}"/>
              </a:ext>
            </a:extLst>
          </p:cNvPr>
          <p:cNvGrpSpPr/>
          <p:nvPr/>
        </p:nvGrpSpPr>
        <p:grpSpPr>
          <a:xfrm>
            <a:off x="969006" y="2035174"/>
            <a:ext cx="4821878" cy="614000"/>
            <a:chOff x="969323" y="2185127"/>
            <a:chExt cx="4821878" cy="406400"/>
          </a:xfrm>
        </p:grpSpPr>
        <p:sp>
          <p:nvSpPr>
            <p:cNvPr id="5" name="Rektangel 50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A14B919-B1CE-4708-BF7F-292B7A3C9965}"/>
                </a:ext>
              </a:extLst>
            </p:cNvPr>
            <p:cNvSpPr/>
            <p:nvPr/>
          </p:nvSpPr>
          <p:spPr>
            <a:xfrm>
              <a:off x="1414373" y="2185127"/>
              <a:ext cx="4376828" cy="4064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lIns="0" tIns="127000" rIns="0" bIns="127000" rtlCol="0" anchor="ctr">
              <a:spAutoFit/>
            </a:bodyPr>
            <a:lstStyle>
              <a:defPPr>
                <a:defRPr lang="sv-SE"/>
              </a:def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sv-SE" sz="1000" b="0" i="1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"Tydlig planering och struktur samt framförhållning"</a:t>
              </a:r>
            </a:p>
          </p:txBody>
        </p:sp>
        <p:pic>
          <p:nvPicPr>
            <p:cNvPr id="17" name="New pictur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9323" y="2269187"/>
              <a:ext cx="360000" cy="238280"/>
            </a:xfrm>
            <a:prstGeom prst="rect">
              <a:avLst/>
            </a:prstGeom>
          </p:spPr>
        </p:pic>
      </p:grpSp>
      <p:pic>
        <p:nvPicPr>
          <p:cNvPr id="18" name="New pict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0400" y="360000"/>
            <a:ext cx="620354" cy="62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7911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4283476-CD4E-4083-A121-10235634D5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'Jag känner gemenskap på jobbet'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6907A5B-DC5C-44C8-B254-B5766935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Gemenskap: 97 / 100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02989B9-5D1B-45AB-A32B-11A9EC796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D95898-5D7B-4E7D-84EB-BBB49E1CFF1A}" type="slidenum">
              <a:rPr lang="en-GB" smtClean="0"/>
              <a:t>8</a:t>
            </a:fld>
            <a:endParaRPr lang="en-GB"/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C5BD864-0912-451C-969A-B403C6E01442}"/>
              </a:ext>
            </a:extLst>
          </p:cNvPr>
          <p:cNvSpPr/>
          <p:nvPr/>
        </p:nvSpPr>
        <p:spPr>
          <a:xfrm>
            <a:off x="838200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F830E63-007E-41A3-830D-25033DB5BE82}"/>
              </a:ext>
            </a:extLst>
          </p:cNvPr>
          <p:cNvSpPr/>
          <p:nvPr/>
        </p:nvSpPr>
        <p:spPr>
          <a:xfrm>
            <a:off x="2739883" y="1699627"/>
            <a:ext cx="1323613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Svarsfördelning</a:t>
            </a:r>
          </a:p>
        </p:txBody>
      </p:sp>
      <p:graphicFrame>
        <p:nvGraphicFramePr>
          <p:cNvPr id="8" name="Chart 2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55DE9EF-18A5-45A9-889B-E9BD2ECDEF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2080221"/>
              </p:ext>
            </p:extLst>
          </p:nvPr>
        </p:nvGraphicFramePr>
        <p:xfrm>
          <a:off x="837822" y="2026920"/>
          <a:ext cx="5202528" cy="389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5F60A07-3BED-4BCE-A023-A2780229C4AC}"/>
              </a:ext>
            </a:extLst>
          </p:cNvPr>
          <p:cNvSpPr/>
          <p:nvPr/>
        </p:nvSpPr>
        <p:spPr>
          <a:xfrm>
            <a:off x="6203652" y="1808018"/>
            <a:ext cx="5150148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601972E-9FAF-4954-9590-CB5DBBA8FC7A}"/>
              </a:ext>
            </a:extLst>
          </p:cNvPr>
          <p:cNvSpPr/>
          <p:nvPr/>
        </p:nvSpPr>
        <p:spPr>
          <a:xfrm>
            <a:off x="7656071" y="1699825"/>
            <a:ext cx="2222137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Tidslinje över genomsnittssvar</a:t>
            </a:r>
          </a:p>
        </p:txBody>
      </p:sp>
      <p:graphicFrame>
        <p:nvGraphicFramePr>
          <p:cNvPr id="11" name="Chart 1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326C2A2-D419-4556-A79E-6EA40F01E6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938314"/>
              </p:ext>
            </p:extLst>
          </p:nvPr>
        </p:nvGraphicFramePr>
        <p:xfrm>
          <a:off x="6203651" y="1813560"/>
          <a:ext cx="5150149" cy="420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" name="Grupp 20" descr="scope_icon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DBC47ED-2049-4355-81FC-2A0E38FD6B3D}"/>
              </a:ext>
            </a:extLst>
          </p:cNvPr>
          <p:cNvGrpSpPr/>
          <p:nvPr/>
        </p:nvGrpSpPr>
        <p:grpSpPr>
          <a:xfrm>
            <a:off x="7229281" y="1999514"/>
            <a:ext cx="405685" cy="90000"/>
            <a:chOff x="6111025" y="6497468"/>
            <a:chExt cx="405685" cy="90000"/>
          </a:xfrm>
        </p:grpSpPr>
        <p:cxnSp>
          <p:nvCxnSpPr>
            <p:cNvPr id="22" name="Rak koppling 21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37DE1DF-0632-486E-8F95-763A3ACE13E3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4D4D4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Ellips 22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1171638-4775-4928-8551-BBB6BB56E425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4D4D4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latin typeface="Arial" panose="020B0604020202020204" pitchFamily="34" charset="0"/>
              </a:endParaRPr>
            </a:p>
          </p:txBody>
        </p:sp>
      </p:grpSp>
      <p:grpSp>
        <p:nvGrpSpPr>
          <p:cNvPr id="24" name="Grupp 23" descr="benchmark_icon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5FEB059-C8CB-403A-904F-10FDF20A7705}"/>
              </a:ext>
            </a:extLst>
          </p:cNvPr>
          <p:cNvGrpSpPr/>
          <p:nvPr/>
        </p:nvGrpSpPr>
        <p:grpSpPr>
          <a:xfrm>
            <a:off x="8983892" y="1999514"/>
            <a:ext cx="405685" cy="90000"/>
            <a:chOff x="6111025" y="6497468"/>
            <a:chExt cx="405685" cy="90000"/>
          </a:xfrm>
        </p:grpSpPr>
        <p:cxnSp>
          <p:nvCxnSpPr>
            <p:cNvPr id="25" name="Rak koppling 2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C6A1801-CD28-40D4-B8D8-24F9E6AEAF50}"/>
                </a:ext>
              </a:extLst>
            </p:cNvPr>
            <p:cNvCxnSpPr/>
            <p:nvPr/>
          </p:nvCxnSpPr>
          <p:spPr>
            <a:xfrm>
              <a:off x="6111025" y="6542468"/>
              <a:ext cx="405685" cy="0"/>
            </a:xfrm>
            <a:prstGeom prst="line">
              <a:avLst/>
            </a:prstGeom>
            <a:ln w="19050">
              <a:solidFill>
                <a:srgbClr val="BFBFB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lips 2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6B62DE7-AD47-4ADB-B8D8-80C3A588746E}"/>
                </a:ext>
              </a:extLst>
            </p:cNvPr>
            <p:cNvSpPr/>
            <p:nvPr/>
          </p:nvSpPr>
          <p:spPr>
            <a:xfrm>
              <a:off x="6268867" y="6497468"/>
              <a:ext cx="90000" cy="90000"/>
            </a:xfrm>
            <a:prstGeom prst="ellipse">
              <a:avLst/>
            </a:prstGeom>
            <a:solidFill>
              <a:srgbClr val="FAFAFA"/>
            </a:solidFill>
            <a:ln w="190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v-SE"/>
              </a:defPPr>
            </a:lstStyle>
            <a:p>
              <a:pPr algn="ctr"/>
              <a:endParaRPr lang="sv-SE">
                <a:solidFill>
                  <a:srgbClr val="BFBFB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7" name="textruta 2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D37749F-1016-4298-AD7D-91ACE9AEB91B}"/>
              </a:ext>
            </a:extLst>
          </p:cNvPr>
          <p:cNvSpPr txBox="1"/>
          <p:nvPr/>
        </p:nvSpPr>
        <p:spPr>
          <a:xfrm>
            <a:off x="7634967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</a:lstStyle>
          <a:p>
            <a:r>
              <a:rPr lang="sv-SE" sz="700">
                <a:latin typeface="Arial" panose="020B0604020202020204" pitchFamily="34" charset="0"/>
                <a:ea typeface="Roboto" panose="02000000000000000000" pitchFamily="2" charset="0"/>
              </a:rPr>
              <a:t>Liselotte Nilsson-Klangs organisation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15489F3-2CC6-4EFA-A3CA-08279C027C03}"/>
              </a:ext>
            </a:extLst>
          </p:cNvPr>
          <p:cNvSpPr txBox="1"/>
          <p:nvPr/>
        </p:nvSpPr>
        <p:spPr>
          <a:xfrm>
            <a:off x="9389576" y="1936514"/>
            <a:ext cx="1325456" cy="216000"/>
          </a:xfrm>
          <a:prstGeom prst="rect">
            <a:avLst/>
          </a:prstGeom>
          <a:noFill/>
        </p:spPr>
        <p:txBody>
          <a:bodyPr wrap="square" tIns="0" bIns="0" rtlCol="0" anchor="ctr">
            <a:norm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700" kern="1200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sv-SE"/>
              <a:t>Vardaga - Region Syd</a:t>
            </a:r>
          </a:p>
        </p:txBody>
      </p:sp>
      <p:pic>
        <p:nvPicPr>
          <p:cNvPr id="29" name="New pictur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0400" y="360000"/>
            <a:ext cx="620354" cy="62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0219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4283476-CD4E-4083-A121-10235634D5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'Jag känner gemenskap på jobbet'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6907A5B-DC5C-44C8-B254-B5766935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Gemenskap: 97 / 100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32AFABB-96AB-4ACD-B08F-395A242CA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4D95898-5D7B-4E7D-84EB-BBB49E1CFF1A}" type="slidenum">
              <a:rPr lang="en-GB" smtClean="0"/>
              <a:t>9</a:t>
            </a:fld>
            <a:endParaRPr lang="en-GB"/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49FA42E-69C3-441E-9570-138A2FA287AD}"/>
              </a:ext>
            </a:extLst>
          </p:cNvPr>
          <p:cNvSpPr/>
          <p:nvPr/>
        </p:nvSpPr>
        <p:spPr>
          <a:xfrm>
            <a:off x="838200" y="1808018"/>
            <a:ext cx="10515600" cy="4211782"/>
          </a:xfrm>
          <a:prstGeom prst="roundRect">
            <a:avLst>
              <a:gd name="adj" fmla="val 1816"/>
            </a:avLst>
          </a:prstGeom>
          <a:noFill/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endParaRPr lang="sv-SE">
              <a:latin typeface="Arial" panose="020B0604020202020204" pitchFamily="34" charset="0"/>
            </a:endParaRPr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F748218-F89D-4B2A-9211-E230EB1E175D}"/>
              </a:ext>
            </a:extLst>
          </p:cNvPr>
          <p:cNvSpPr/>
          <p:nvPr/>
        </p:nvSpPr>
        <p:spPr>
          <a:xfrm>
            <a:off x="5180518" y="1699627"/>
            <a:ext cx="1807800" cy="1884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8000" rIns="180000" bIns="18000" rtlCol="0" anchor="ctr">
            <a:spAutoFit/>
          </a:bodyPr>
          <a:lstStyle>
            <a:defPPr>
              <a:defRPr lang="sv-SE"/>
            </a:defPPr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5pPr>
            <a:lvl6pPr marL="22860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6pPr>
            <a:lvl7pPr marL="27432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7pPr>
            <a:lvl8pPr marL="32004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8pPr>
            <a:lvl9pPr marL="365760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lt1"/>
                </a:solidFill>
                <a:uLnTx/>
                <a:uFillTx/>
                <a:latin typeface="Arial"/>
                <a:ea typeface="Arial"/>
                <a:cs typeface="Arial"/>
                <a:sym typeface="Wingdings"/>
              </a:defRPr>
            </a:lvl9pPr>
          </a:lstStyle>
          <a:p>
            <a:pPr algn="ctr"/>
            <a:r>
              <a:rPr lang="sv-SE" sz="1000" b="1">
                <a:solidFill>
                  <a:schemeClr val="tx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Inkomna förslag (1 av 1)</a:t>
            </a:r>
          </a:p>
        </p:txBody>
      </p:sp>
      <p:grpSp>
        <p:nvGrpSpPr>
          <p:cNvPr id="16" name="Grupp 1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795D474-AB78-4D41-8970-9B103F19959E}"/>
              </a:ext>
            </a:extLst>
          </p:cNvPr>
          <p:cNvGrpSpPr/>
          <p:nvPr/>
        </p:nvGrpSpPr>
        <p:grpSpPr>
          <a:xfrm>
            <a:off x="969006" y="2035174"/>
            <a:ext cx="4821878" cy="614000"/>
            <a:chOff x="969323" y="2108927"/>
            <a:chExt cx="4821878" cy="558800"/>
          </a:xfrm>
        </p:grpSpPr>
        <p:sp>
          <p:nvSpPr>
            <p:cNvPr id="5" name="Rektangel 50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A14B919-B1CE-4708-BF7F-292B7A3C9965}"/>
                </a:ext>
              </a:extLst>
            </p:cNvPr>
            <p:cNvSpPr/>
            <p:nvPr/>
          </p:nvSpPr>
          <p:spPr>
            <a:xfrm>
              <a:off x="1414373" y="2108927"/>
              <a:ext cx="4376828" cy="5588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lIns="0" tIns="127000" rIns="0" bIns="127000" rtlCol="0" anchor="ctr">
              <a:spAutoFit/>
            </a:bodyPr>
            <a:lstStyle>
              <a:defPPr>
                <a:defRPr lang="sv-SE"/>
              </a:def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defRPr/>
              </a:pPr>
              <a:r>
                <a:rPr kumimoji="0" lang="sv-SE" sz="1000" b="0" i="1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"Väldigt trygg med alla mina arbetskamrater, alltid lika trevligt att kunna ha skoj på jobbet"</a:t>
              </a:r>
            </a:p>
          </p:txBody>
        </p:sp>
        <p:pic>
          <p:nvPicPr>
            <p:cNvPr id="17" name="New pictur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9323" y="2224510"/>
              <a:ext cx="360000" cy="327635"/>
            </a:xfrm>
            <a:prstGeom prst="rect">
              <a:avLst/>
            </a:prstGeom>
          </p:spPr>
        </p:pic>
      </p:grpSp>
      <p:pic>
        <p:nvPicPr>
          <p:cNvPr id="18" name="New pict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0400" y="360000"/>
            <a:ext cx="620354" cy="62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7911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3.14"/>
  <p:tag name="AS_TITLE" val="Aspose.Slides for .NET 4.0 Client Profile"/>
  <p:tag name="AS_VERSION" val="20.3"/>
</p:tagLst>
</file>

<file path=ppt/theme/theme1.xml><?xml version="1.0" encoding="utf-8"?>
<a:theme xmlns:a="http://schemas.openxmlformats.org/drawingml/2006/main" name="Nytida">
  <a:themeElements>
    <a:clrScheme name="Vardag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30613"/>
      </a:accent1>
      <a:accent2>
        <a:srgbClr val="0075BF"/>
      </a:accent2>
      <a:accent3>
        <a:srgbClr val="009E3D"/>
      </a:accent3>
      <a:accent4>
        <a:srgbClr val="D51130"/>
      </a:accent4>
      <a:accent5>
        <a:srgbClr val="005D95"/>
      </a:accent5>
      <a:accent6>
        <a:srgbClr val="005D95"/>
      </a:accent6>
      <a:hlink>
        <a:srgbClr val="000000"/>
      </a:hlink>
      <a:folHlink>
        <a:srgbClr val="000000"/>
      </a:folHlink>
    </a:clrScheme>
    <a:fontScheme name="Nytida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bea_mall_16_9.potx [Skrivskyddad]" id="{F0FCC601-91B0-4E42-BFCE-FCC4CE50A3C2}" vid="{6667FE63-BBBA-479B-985B-97F0002D14B0}"/>
    </a:ext>
  </a:extLst>
</a:theme>
</file>

<file path=ppt/theme/theme2.xml><?xml version="1.0" encoding="utf-8"?>
<a:theme xmlns:a="http://schemas.openxmlformats.org/drawingml/2006/main" name="Nytida">
  <a:themeElements>
    <a:clrScheme name="Vardag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30613"/>
      </a:accent1>
      <a:accent2>
        <a:srgbClr val="0075BF"/>
      </a:accent2>
      <a:accent3>
        <a:srgbClr val="009E3D"/>
      </a:accent3>
      <a:accent4>
        <a:srgbClr val="D51130"/>
      </a:accent4>
      <a:accent5>
        <a:srgbClr val="005D95"/>
      </a:accent5>
      <a:accent6>
        <a:srgbClr val="005D95"/>
      </a:accent6>
      <a:hlink>
        <a:srgbClr val="000000"/>
      </a:hlink>
      <a:folHlink>
        <a:srgbClr val="000000"/>
      </a:folHlink>
    </a:clrScheme>
    <a:fontScheme name="Nytida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bea_mall_16_9.potx [Skrivskyddad]" id="{F0FCC601-91B0-4E42-BFCE-FCC4CE50A3C2}" vid="{6667FE63-BBBA-479B-985B-97F0002D14B0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Altiden">
    <a:dk1>
      <a:sysClr val="windowText" lastClr="000000"/>
    </a:dk1>
    <a:lt1>
      <a:sysClr val="window" lastClr="FFFFFF"/>
    </a:lt1>
    <a:dk2>
      <a:srgbClr val="4A4A49"/>
    </a:dk2>
    <a:lt2>
      <a:srgbClr val="E7E6E6"/>
    </a:lt2>
    <a:accent1>
      <a:srgbClr val="F68D2E"/>
    </a:accent1>
    <a:accent2>
      <a:srgbClr val="6AB651"/>
    </a:accent2>
    <a:accent3>
      <a:srgbClr val="DF3F2A"/>
    </a:accent3>
    <a:accent4>
      <a:srgbClr val="005D95"/>
    </a:accent4>
    <a:accent5>
      <a:srgbClr val="0077BF"/>
    </a:accent5>
    <a:accent6>
      <a:srgbClr val="63B9E9"/>
    </a:accent6>
    <a:hlink>
      <a:srgbClr val="FBBA00"/>
    </a:hlink>
    <a:folHlink>
      <a:srgbClr val="0077BF"/>
    </a:folHlink>
  </a:clrScheme>
  <a:fontScheme name="Arial">
    <a:maj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Arial"/>
      <a:cs typeface="Arial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ambea_mall_16_9</Template>
  <TotalTime>0</TotalTime>
  <Words>367</Words>
  <Application>Microsoft Office PowerPoint</Application>
  <PresentationFormat>Bredbild</PresentationFormat>
  <Paragraphs>89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Roboto</vt:lpstr>
      <vt:lpstr>Wingdings</vt:lpstr>
      <vt:lpstr>Nytida</vt:lpstr>
      <vt:lpstr>Nytida</vt:lpstr>
      <vt:lpstr>Tydlighet: 91 / 100</vt:lpstr>
      <vt:lpstr>Tydlighet: 91 / 100</vt:lpstr>
      <vt:lpstr>Värde: 94 / 100</vt:lpstr>
      <vt:lpstr>Effektivitet: 95 / 100</vt:lpstr>
      <vt:lpstr>Effektivitet: 95 / 100</vt:lpstr>
      <vt:lpstr>Belastning: 94 / 100</vt:lpstr>
      <vt:lpstr>Belastning: 94 / 100</vt:lpstr>
      <vt:lpstr>Gemenskap: 97 / 100</vt:lpstr>
      <vt:lpstr>Gemenskap: 97 / 100</vt:lpstr>
      <vt:lpstr>Entusiasm: 89 / 100</vt:lpstr>
      <vt:lpstr>Entusiasm: 89 / 100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Liselotte Nilsson-Klangs organisation</dc:title>
  <dc:subject>Liselotte Nilsson-Klangs organisation</dc:subject>
  <dc:creator/>
  <cp:lastModifiedBy/>
  <cp:revision>1</cp:revision>
  <dcterms:created xsi:type="dcterms:W3CDTF">2020-08-18T11:11:53Z</dcterms:created>
  <dcterms:modified xsi:type="dcterms:W3CDTF">2020-08-18T11:14:30Z</dcterms:modified>
</cp:coreProperties>
</file>